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82" r:id="rId6"/>
    <p:sldId id="278" r:id="rId7"/>
    <p:sldId id="260" r:id="rId8"/>
    <p:sldId id="279" r:id="rId9"/>
    <p:sldId id="261" r:id="rId10"/>
    <p:sldId id="287" r:id="rId11"/>
    <p:sldId id="262" r:id="rId12"/>
    <p:sldId id="280" r:id="rId13"/>
    <p:sldId id="263" r:id="rId14"/>
    <p:sldId id="281" r:id="rId15"/>
    <p:sldId id="264" r:id="rId16"/>
    <p:sldId id="265" r:id="rId17"/>
    <p:sldId id="266" r:id="rId18"/>
    <p:sldId id="267" r:id="rId19"/>
    <p:sldId id="268" r:id="rId20"/>
    <p:sldId id="283" r:id="rId21"/>
    <p:sldId id="269" r:id="rId22"/>
    <p:sldId id="270" r:id="rId23"/>
    <p:sldId id="284" r:id="rId24"/>
    <p:sldId id="271" r:id="rId25"/>
    <p:sldId id="285" r:id="rId26"/>
    <p:sldId id="272" r:id="rId27"/>
    <p:sldId id="286" r:id="rId28"/>
    <p:sldId id="273" r:id="rId29"/>
    <p:sldId id="274" r:id="rId30"/>
    <p:sldId id="288" r:id="rId31"/>
    <p:sldId id="275" r:id="rId32"/>
    <p:sldId id="289" r:id="rId33"/>
    <p:sldId id="276" r:id="rId34"/>
    <p:sldId id="290" r:id="rId35"/>
    <p:sldId id="27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F3ED7-8323-428E-BF9B-8E48EBC75EEB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0785C-9A8E-4813-8D21-06F091F3F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0785C-9A8E-4813-8D21-06F091F3FE0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juhtslaidi alamtiitli laadi redigeerimiseks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A1F2-230E-4C64-B0BB-9620E66B5DAF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E58A-DE74-4D4D-B92E-223DC5A5C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A1F2-230E-4C64-B0BB-9620E66B5DAF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E58A-DE74-4D4D-B92E-223DC5A5C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A1F2-230E-4C64-B0BB-9620E66B5DAF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E58A-DE74-4D4D-B92E-223DC5A5C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A1F2-230E-4C64-B0BB-9620E66B5DAF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E58A-DE74-4D4D-B92E-223DC5A5C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A1F2-230E-4C64-B0BB-9620E66B5DAF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E58A-DE74-4D4D-B92E-223DC5A5C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A1F2-230E-4C64-B0BB-9620E66B5DAF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E58A-DE74-4D4D-B92E-223DC5A5C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A1F2-230E-4C64-B0BB-9620E66B5DAF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E58A-DE74-4D4D-B92E-223DC5A5C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A1F2-230E-4C64-B0BB-9620E66B5DAF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E58A-DE74-4D4D-B92E-223DC5A5C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A1F2-230E-4C64-B0BB-9620E66B5DAF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E58A-DE74-4D4D-B92E-223DC5A5C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A1F2-230E-4C64-B0BB-9620E66B5DAF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E58A-DE74-4D4D-B92E-223DC5A5C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A1F2-230E-4C64-B0BB-9620E66B5DAF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E58A-DE74-4D4D-B92E-223DC5A5C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6A1F2-230E-4C64-B0BB-9620E66B5DAF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0E58A-DE74-4D4D-B92E-223DC5A5C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aastaring.files.wordpress.com/2012/05/kevad2012.pdf" TargetMode="External"/><Relationship Id="rId3" Type="http://schemas.openxmlformats.org/officeDocument/2006/relationships/hyperlink" Target="https://et.wikipedia.org/wiki/Aastaajad" TargetMode="External"/><Relationship Id="rId7" Type="http://schemas.openxmlformats.org/officeDocument/2006/relationships/hyperlink" Target="http://ilmjainimesed.blogspot.com/2011/12/veel-vaarinfot.html" TargetMode="External"/><Relationship Id="rId2" Type="http://schemas.openxmlformats.org/officeDocument/2006/relationships/hyperlink" Target="http://aiandus.ee/art_loe.php?id=3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aleht.delfi.ee/news/keskkond/uudised/klimatoloog-ain-kallis-sugiskuud-on-sageli-suvised-millal-saabub-vananaistesuvi?id=83742371" TargetMode="External"/><Relationship Id="rId11" Type="http://schemas.openxmlformats.org/officeDocument/2006/relationships/hyperlink" Target="https://www.ilmateenistus.ee/definition/sugis/" TargetMode="External"/><Relationship Id="rId5" Type="http://schemas.openxmlformats.org/officeDocument/2006/relationships/hyperlink" Target="http://entsyklopeedia.ee/artikkel/eesti_fenoloogiline_kalender1" TargetMode="External"/><Relationship Id="rId10" Type="http://schemas.openxmlformats.org/officeDocument/2006/relationships/hyperlink" Target="https://ilmajaam.postimees.ee/128126/milline-on-eestimaa-koige-koigem-suvi" TargetMode="External"/><Relationship Id="rId4" Type="http://schemas.openxmlformats.org/officeDocument/2006/relationships/hyperlink" Target="https://maaelu.postimees.ee/4047747/kevade-margid" TargetMode="External"/><Relationship Id="rId9" Type="http://schemas.openxmlformats.org/officeDocument/2006/relationships/hyperlink" Target="https://ilmateenistus.ee/definition/kevad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891530"/>
          </a:xfrm>
        </p:spPr>
        <p:txBody>
          <a:bodyPr/>
          <a:lstStyle/>
          <a:p>
            <a:r>
              <a:rPr lang="et-EE" dirty="0" smtClean="0"/>
              <a:t>Fenoloogia teooria</a:t>
            </a:r>
            <a:endParaRPr lang="en-US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440160"/>
          </a:xfrm>
        </p:spPr>
        <p:txBody>
          <a:bodyPr>
            <a:normAutofit fontScale="92500" lnSpcReduction="20000"/>
          </a:bodyPr>
          <a:lstStyle/>
          <a:p>
            <a:r>
              <a:rPr lang="et-EE" dirty="0" smtClean="0"/>
              <a:t>Marje Loide</a:t>
            </a:r>
          </a:p>
          <a:p>
            <a:r>
              <a:rPr lang="et-EE" dirty="0" smtClean="0"/>
              <a:t>BSP koolitus</a:t>
            </a:r>
          </a:p>
          <a:p>
            <a:r>
              <a:rPr lang="et-EE" dirty="0" smtClean="0"/>
              <a:t>2022</a:t>
            </a:r>
            <a:endParaRPr lang="en-US" dirty="0"/>
          </a:p>
        </p:txBody>
      </p:sp>
      <p:pic>
        <p:nvPicPr>
          <p:cNvPr id="4" name="Pilt 3" descr="prec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3017536" cy="2376310"/>
          </a:xfrm>
          <a:prstGeom prst="rect">
            <a:avLst/>
          </a:prstGeom>
        </p:spPr>
      </p:pic>
      <p:pic>
        <p:nvPicPr>
          <p:cNvPr id="5" name="Pilt 4" descr="IMG_56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04664"/>
            <a:ext cx="2735796" cy="1823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Lapsuliblikas </a:t>
            </a:r>
            <a:endParaRPr lang="en-US" dirty="0"/>
          </a:p>
        </p:txBody>
      </p:sp>
      <p:pic>
        <p:nvPicPr>
          <p:cNvPr id="4" name="Sisu kohatäide 3" descr="P11007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Suvi 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suvi</a:t>
            </a:r>
            <a:r>
              <a:rPr lang="en-US" dirty="0"/>
              <a:t>: </a:t>
            </a:r>
            <a:r>
              <a:rPr lang="en-US" dirty="0" err="1"/>
              <a:t>algab</a:t>
            </a:r>
            <a:r>
              <a:rPr lang="en-US" dirty="0"/>
              <a:t> </a:t>
            </a:r>
            <a:r>
              <a:rPr lang="en-US" dirty="0" err="1"/>
              <a:t>õunapuude</a:t>
            </a:r>
            <a:r>
              <a:rPr lang="en-US" dirty="0"/>
              <a:t> </a:t>
            </a:r>
            <a:r>
              <a:rPr lang="en-US" dirty="0" err="1"/>
              <a:t>õitsemahakkamise</a:t>
            </a:r>
            <a:r>
              <a:rPr lang="en-US" dirty="0"/>
              <a:t>, </a:t>
            </a:r>
            <a:r>
              <a:rPr lang="en-US" dirty="0" err="1"/>
              <a:t>rukki</a:t>
            </a:r>
            <a:r>
              <a:rPr lang="en-US" dirty="0"/>
              <a:t> </a:t>
            </a:r>
            <a:r>
              <a:rPr lang="en-US" dirty="0" err="1"/>
              <a:t>loomise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piiritaja</a:t>
            </a:r>
            <a:r>
              <a:rPr lang="en-US" dirty="0"/>
              <a:t> </a:t>
            </a:r>
            <a:r>
              <a:rPr lang="en-US" dirty="0" err="1"/>
              <a:t>saabumisega</a:t>
            </a:r>
            <a:r>
              <a:rPr lang="en-US" dirty="0"/>
              <a:t>, </a:t>
            </a:r>
            <a:r>
              <a:rPr lang="en-US" dirty="0" err="1"/>
              <a:t>lõpeb</a:t>
            </a:r>
            <a:r>
              <a:rPr lang="en-US" dirty="0"/>
              <a:t> </a:t>
            </a:r>
            <a:r>
              <a:rPr lang="en-US" dirty="0" err="1"/>
              <a:t>lehtede</a:t>
            </a:r>
            <a:r>
              <a:rPr lang="en-US" dirty="0"/>
              <a:t> </a:t>
            </a:r>
            <a:r>
              <a:rPr lang="en-US" dirty="0" err="1"/>
              <a:t>langemise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esimeste</a:t>
            </a:r>
            <a:r>
              <a:rPr lang="en-US" dirty="0"/>
              <a:t> </a:t>
            </a:r>
            <a:r>
              <a:rPr lang="en-US" dirty="0" err="1"/>
              <a:t>öökülmadega</a:t>
            </a:r>
            <a:endParaRPr lang="en-US" dirty="0"/>
          </a:p>
          <a:p>
            <a:r>
              <a:rPr lang="en-US" dirty="0" err="1"/>
              <a:t>südasuvi</a:t>
            </a:r>
            <a:r>
              <a:rPr lang="en-US" dirty="0"/>
              <a:t>: </a:t>
            </a:r>
            <a:r>
              <a:rPr lang="en-US" dirty="0" err="1"/>
              <a:t>algab</a:t>
            </a:r>
            <a:r>
              <a:rPr lang="en-US" dirty="0"/>
              <a:t> </a:t>
            </a:r>
            <a:r>
              <a:rPr lang="en-US" dirty="0" err="1"/>
              <a:t>pärast</a:t>
            </a:r>
            <a:r>
              <a:rPr lang="en-US" dirty="0"/>
              <a:t> </a:t>
            </a:r>
            <a:r>
              <a:rPr lang="en-US" dirty="0" err="1"/>
              <a:t>jaanipäeva</a:t>
            </a:r>
            <a:r>
              <a:rPr lang="en-US" dirty="0"/>
              <a:t> </a:t>
            </a:r>
            <a:r>
              <a:rPr lang="en-US" dirty="0" err="1"/>
              <a:t>pärna</a:t>
            </a:r>
            <a:r>
              <a:rPr lang="en-US" dirty="0"/>
              <a:t> </a:t>
            </a:r>
            <a:r>
              <a:rPr lang="en-US" dirty="0" err="1"/>
              <a:t>õitsemise</a:t>
            </a:r>
            <a:r>
              <a:rPr lang="en-US" dirty="0"/>
              <a:t> </a:t>
            </a:r>
            <a:r>
              <a:rPr lang="en-US" dirty="0" err="1"/>
              <a:t>ajal</a:t>
            </a:r>
            <a:r>
              <a:rPr lang="en-US" dirty="0"/>
              <a:t>,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ööpäeva</a:t>
            </a:r>
            <a:r>
              <a:rPr lang="en-US" dirty="0"/>
              <a:t> </a:t>
            </a:r>
            <a:r>
              <a:rPr lang="en-US" dirty="0" err="1"/>
              <a:t>keskmine</a:t>
            </a:r>
            <a:r>
              <a:rPr lang="en-US" dirty="0"/>
              <a:t> </a:t>
            </a:r>
            <a:r>
              <a:rPr lang="en-US" dirty="0" err="1"/>
              <a:t>temperatuur</a:t>
            </a:r>
            <a:r>
              <a:rPr lang="en-US" dirty="0"/>
              <a:t> on </a:t>
            </a:r>
            <a:r>
              <a:rPr lang="en-US" dirty="0" err="1"/>
              <a:t>üle</a:t>
            </a:r>
            <a:r>
              <a:rPr lang="en-US" dirty="0"/>
              <a:t> 15 °C, </a:t>
            </a:r>
            <a:r>
              <a:rPr lang="en-US" dirty="0" err="1"/>
              <a:t>valmivad</a:t>
            </a:r>
            <a:r>
              <a:rPr lang="en-US" dirty="0"/>
              <a:t> </a:t>
            </a:r>
            <a:r>
              <a:rPr lang="en-US" dirty="0" err="1"/>
              <a:t>suviõunad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karusmarjad</a:t>
            </a:r>
            <a:r>
              <a:rPr lang="en-US" dirty="0"/>
              <a:t>, </a:t>
            </a:r>
            <a:r>
              <a:rPr lang="en-US" dirty="0" err="1"/>
              <a:t>lõpeb</a:t>
            </a:r>
            <a:r>
              <a:rPr lang="en-US" dirty="0"/>
              <a:t> </a:t>
            </a:r>
            <a:r>
              <a:rPr lang="en-US" dirty="0" err="1"/>
              <a:t>ilmade</a:t>
            </a:r>
            <a:r>
              <a:rPr lang="en-US" dirty="0"/>
              <a:t> </a:t>
            </a:r>
            <a:r>
              <a:rPr lang="en-US" dirty="0" err="1"/>
              <a:t>halvenemise</a:t>
            </a:r>
            <a:r>
              <a:rPr lang="en-US" dirty="0"/>
              <a:t>, </a:t>
            </a:r>
            <a:r>
              <a:rPr lang="en-US" dirty="0" err="1"/>
              <a:t>päevade</a:t>
            </a:r>
            <a:r>
              <a:rPr lang="en-US" dirty="0"/>
              <a:t> </a:t>
            </a:r>
            <a:r>
              <a:rPr lang="en-US" dirty="0" err="1"/>
              <a:t>lühenemise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pimedate</a:t>
            </a:r>
            <a:r>
              <a:rPr lang="en-US" dirty="0"/>
              <a:t> </a:t>
            </a:r>
            <a:r>
              <a:rPr lang="en-US" dirty="0" err="1"/>
              <a:t>ööde</a:t>
            </a:r>
            <a:r>
              <a:rPr lang="en-US" dirty="0"/>
              <a:t> </a:t>
            </a:r>
            <a:r>
              <a:rPr lang="en-US" dirty="0" err="1" smtClean="0"/>
              <a:t>tulekuga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Suve saabumine</a:t>
            </a:r>
            <a:endParaRPr lang="en-US" dirty="0"/>
          </a:p>
        </p:txBody>
      </p:sp>
      <p:pic>
        <p:nvPicPr>
          <p:cNvPr id="4" name="Sisu kohatäide 3" descr="Suve keskmine saabumiskuupäev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1554" y="1600200"/>
            <a:ext cx="734089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Sügis 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sügis</a:t>
            </a:r>
            <a:r>
              <a:rPr lang="en-US" dirty="0"/>
              <a:t>: </a:t>
            </a:r>
            <a:r>
              <a:rPr lang="en-US" dirty="0" err="1"/>
              <a:t>algab</a:t>
            </a:r>
            <a:r>
              <a:rPr lang="en-US" dirty="0"/>
              <a:t> </a:t>
            </a:r>
            <a:r>
              <a:rPr lang="en-US" dirty="0" err="1"/>
              <a:t>ilmade</a:t>
            </a:r>
            <a:r>
              <a:rPr lang="en-US" dirty="0"/>
              <a:t> </a:t>
            </a:r>
            <a:r>
              <a:rPr lang="en-US" dirty="0" err="1"/>
              <a:t>jahenemise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öö</a:t>
            </a:r>
            <a:r>
              <a:rPr lang="en-US" dirty="0"/>
              <a:t> </a:t>
            </a:r>
            <a:r>
              <a:rPr lang="en-US" dirty="0" err="1"/>
              <a:t>pikenemisega</a:t>
            </a:r>
            <a:r>
              <a:rPr lang="en-US" dirty="0"/>
              <a:t>.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ajal</a:t>
            </a:r>
            <a:r>
              <a:rPr lang="en-US" dirty="0"/>
              <a:t> </a:t>
            </a:r>
            <a:r>
              <a:rPr lang="en-US" dirty="0" err="1"/>
              <a:t>kogunevad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lahkuvad</a:t>
            </a:r>
            <a:r>
              <a:rPr lang="en-US" dirty="0"/>
              <a:t> </a:t>
            </a:r>
            <a:r>
              <a:rPr lang="en-US" dirty="0" err="1"/>
              <a:t>rändlinnud</a:t>
            </a:r>
            <a:r>
              <a:rPr lang="en-US" dirty="0"/>
              <a:t>, </a:t>
            </a:r>
            <a:r>
              <a:rPr lang="en-US" dirty="0" err="1"/>
              <a:t>lehed</a:t>
            </a:r>
            <a:r>
              <a:rPr lang="en-US" dirty="0"/>
              <a:t> </a:t>
            </a:r>
            <a:r>
              <a:rPr lang="en-US" dirty="0" err="1"/>
              <a:t>värvuvad</a:t>
            </a:r>
            <a:r>
              <a:rPr lang="en-US" dirty="0"/>
              <a:t>, </a:t>
            </a:r>
            <a:r>
              <a:rPr lang="en-US" dirty="0" err="1"/>
              <a:t>koristatakse</a:t>
            </a:r>
            <a:r>
              <a:rPr lang="en-US" dirty="0"/>
              <a:t> </a:t>
            </a:r>
            <a:r>
              <a:rPr lang="en-US" dirty="0" err="1"/>
              <a:t>teravilju</a:t>
            </a:r>
            <a:endParaRPr lang="en-US" dirty="0"/>
          </a:p>
          <a:p>
            <a:r>
              <a:rPr lang="en-US" dirty="0" err="1"/>
              <a:t>hilissügis</a:t>
            </a:r>
            <a:r>
              <a:rPr lang="en-US" dirty="0"/>
              <a:t>: </a:t>
            </a:r>
            <a:r>
              <a:rPr lang="en-US" dirty="0" err="1"/>
              <a:t>algab</a:t>
            </a:r>
            <a:r>
              <a:rPr lang="en-US" dirty="0"/>
              <a:t> </a:t>
            </a:r>
            <a:r>
              <a:rPr lang="en-US" dirty="0" err="1"/>
              <a:t>lehtede</a:t>
            </a:r>
            <a:r>
              <a:rPr lang="en-US" dirty="0"/>
              <a:t> </a:t>
            </a:r>
            <a:r>
              <a:rPr lang="en-US" dirty="0" err="1"/>
              <a:t>varisemise</a:t>
            </a:r>
            <a:r>
              <a:rPr lang="en-US" dirty="0"/>
              <a:t>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hanede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luikede</a:t>
            </a:r>
            <a:r>
              <a:rPr lang="en-US" dirty="0"/>
              <a:t> </a:t>
            </a:r>
            <a:r>
              <a:rPr lang="en-US" dirty="0" err="1"/>
              <a:t>suurrändega</a:t>
            </a:r>
            <a:r>
              <a:rPr lang="en-US" dirty="0"/>
              <a:t>, </a:t>
            </a:r>
            <a:r>
              <a:rPr lang="en-US" dirty="0" err="1"/>
              <a:t>lõpeb</a:t>
            </a:r>
            <a:r>
              <a:rPr lang="en-US" dirty="0"/>
              <a:t> </a:t>
            </a:r>
            <a:r>
              <a:rPr lang="en-US" dirty="0" err="1"/>
              <a:t>talirukki</a:t>
            </a:r>
            <a:r>
              <a:rPr lang="en-US" dirty="0"/>
              <a:t> </a:t>
            </a:r>
            <a:r>
              <a:rPr lang="en-US" dirty="0" err="1"/>
              <a:t>kasv</a:t>
            </a:r>
            <a:r>
              <a:rPr lang="en-US" dirty="0"/>
              <a:t>, </a:t>
            </a:r>
            <a:r>
              <a:rPr lang="en-US" dirty="0" err="1"/>
              <a:t>koevad</a:t>
            </a:r>
            <a:r>
              <a:rPr lang="en-US" dirty="0"/>
              <a:t> </a:t>
            </a:r>
            <a:r>
              <a:rPr lang="en-US" dirty="0" err="1"/>
              <a:t>siig</a:t>
            </a:r>
            <a:r>
              <a:rPr lang="en-US" dirty="0"/>
              <a:t>, </a:t>
            </a:r>
            <a:r>
              <a:rPr lang="en-US" dirty="0" err="1"/>
              <a:t>lõhe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meriforell</a:t>
            </a:r>
            <a:r>
              <a:rPr lang="en-US" dirty="0"/>
              <a:t>, </a:t>
            </a:r>
            <a:r>
              <a:rPr lang="en-US" dirty="0" err="1"/>
              <a:t>lõpeb</a:t>
            </a:r>
            <a:r>
              <a:rPr lang="en-US" dirty="0"/>
              <a:t> </a:t>
            </a:r>
            <a:r>
              <a:rPr lang="en-US" dirty="0" err="1"/>
              <a:t>esimese</a:t>
            </a:r>
            <a:r>
              <a:rPr lang="en-US" dirty="0"/>
              <a:t> </a:t>
            </a:r>
            <a:r>
              <a:rPr lang="en-US" dirty="0" err="1"/>
              <a:t>suure</a:t>
            </a:r>
            <a:r>
              <a:rPr lang="en-US" dirty="0"/>
              <a:t> </a:t>
            </a:r>
            <a:r>
              <a:rPr lang="en-US" dirty="0" err="1"/>
              <a:t>lume</a:t>
            </a:r>
            <a:r>
              <a:rPr lang="en-US" dirty="0"/>
              <a:t> </a:t>
            </a:r>
            <a:r>
              <a:rPr lang="en-US" dirty="0" err="1"/>
              <a:t>tulekuga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Hilissügise saabumine</a:t>
            </a:r>
            <a:endParaRPr lang="en-US" dirty="0"/>
          </a:p>
        </p:txBody>
      </p:sp>
      <p:pic>
        <p:nvPicPr>
          <p:cNvPr id="4" name="Sisu kohatäide 3" descr="Hilissügise keskmine saabumiskuupäev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1099" y="1600200"/>
            <a:ext cx="708180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Erinevused Eesti piires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seada</a:t>
            </a:r>
            <a:r>
              <a:rPr lang="en-US" dirty="0"/>
              <a:t> </a:t>
            </a:r>
            <a:r>
              <a:rPr lang="en-US" dirty="0" err="1"/>
              <a:t>kindlate</a:t>
            </a:r>
            <a:r>
              <a:rPr lang="en-US" dirty="0"/>
              <a:t> </a:t>
            </a:r>
            <a:r>
              <a:rPr lang="en-US" dirty="0" err="1"/>
              <a:t>fenofaaside</a:t>
            </a:r>
            <a:r>
              <a:rPr lang="en-US" dirty="0"/>
              <a:t> </a:t>
            </a:r>
            <a:r>
              <a:rPr lang="en-US" dirty="0" err="1"/>
              <a:t>kuupäevad</a:t>
            </a:r>
            <a:r>
              <a:rPr lang="en-US" dirty="0"/>
              <a:t> </a:t>
            </a:r>
            <a:r>
              <a:rPr lang="en-US" dirty="0" err="1"/>
              <a:t>kaardile</a:t>
            </a:r>
            <a:r>
              <a:rPr lang="en-US" dirty="0"/>
              <a:t>, </a:t>
            </a:r>
            <a:r>
              <a:rPr lang="en-US" dirty="0" err="1"/>
              <a:t>ilmnevad</a:t>
            </a:r>
            <a:r>
              <a:rPr lang="en-US" dirty="0"/>
              <a:t> </a:t>
            </a:r>
            <a:r>
              <a:rPr lang="en-US" dirty="0" err="1"/>
              <a:t>teatud</a:t>
            </a:r>
            <a:r>
              <a:rPr lang="en-US" dirty="0"/>
              <a:t> </a:t>
            </a:r>
            <a:r>
              <a:rPr lang="en-US" dirty="0" err="1"/>
              <a:t>seaduspärad</a:t>
            </a:r>
            <a:r>
              <a:rPr lang="en-US" dirty="0"/>
              <a:t> </a:t>
            </a:r>
            <a:r>
              <a:rPr lang="en-US" dirty="0" err="1"/>
              <a:t>looduse</a:t>
            </a:r>
            <a:r>
              <a:rPr lang="en-US" dirty="0"/>
              <a:t> </a:t>
            </a:r>
            <a:r>
              <a:rPr lang="en-US" dirty="0" err="1"/>
              <a:t>arengus</a:t>
            </a:r>
            <a:r>
              <a:rPr lang="en-US" dirty="0"/>
              <a:t>. </a:t>
            </a:r>
            <a:r>
              <a:rPr lang="en-US" dirty="0" err="1"/>
              <a:t>Üldiselt</a:t>
            </a:r>
            <a:r>
              <a:rPr lang="en-US" dirty="0"/>
              <a:t> </a:t>
            </a:r>
            <a:r>
              <a:rPr lang="en-US" dirty="0" err="1"/>
              <a:t>liiguvad</a:t>
            </a:r>
            <a:r>
              <a:rPr lang="en-US" dirty="0"/>
              <a:t> </a:t>
            </a:r>
            <a:r>
              <a:rPr lang="en-US" dirty="0" err="1"/>
              <a:t>fenofaasid</a:t>
            </a:r>
            <a:r>
              <a:rPr lang="en-US" dirty="0"/>
              <a:t> 3-6 </a:t>
            </a:r>
            <a:r>
              <a:rPr lang="en-US" dirty="0" err="1"/>
              <a:t>päeva</a:t>
            </a:r>
            <a:r>
              <a:rPr lang="en-US" dirty="0"/>
              <a:t> 100 km </a:t>
            </a:r>
            <a:r>
              <a:rPr lang="en-US" dirty="0" err="1"/>
              <a:t>kohta</a:t>
            </a:r>
            <a:r>
              <a:rPr lang="en-US" dirty="0"/>
              <a:t>, </a:t>
            </a:r>
            <a:r>
              <a:rPr lang="en-US" dirty="0" err="1"/>
              <a:t>sõltudes</a:t>
            </a:r>
            <a:r>
              <a:rPr lang="en-US" dirty="0"/>
              <a:t> </a:t>
            </a:r>
            <a:r>
              <a:rPr lang="en-US" dirty="0" err="1"/>
              <a:t>muidugi</a:t>
            </a:r>
            <a:r>
              <a:rPr lang="en-US" dirty="0"/>
              <a:t> ka </a:t>
            </a:r>
            <a:r>
              <a:rPr lang="en-US" dirty="0" err="1"/>
              <a:t>keskmisest</a:t>
            </a:r>
            <a:r>
              <a:rPr lang="en-US" dirty="0"/>
              <a:t> </a:t>
            </a:r>
            <a:r>
              <a:rPr lang="en-US" dirty="0" err="1"/>
              <a:t>õhutemperatuurist</a:t>
            </a:r>
            <a:r>
              <a:rPr lang="en-US" dirty="0"/>
              <a:t>. </a:t>
            </a:r>
            <a:endParaRPr lang="et-EE" dirty="0" smtClean="0"/>
          </a:p>
          <a:p>
            <a:r>
              <a:rPr lang="en-US" dirty="0" err="1" smtClean="0"/>
              <a:t>Faasid</a:t>
            </a:r>
            <a:r>
              <a:rPr lang="en-US" dirty="0" smtClean="0"/>
              <a:t> </a:t>
            </a:r>
            <a:r>
              <a:rPr lang="en-US" dirty="0" err="1"/>
              <a:t>levivad</a:t>
            </a:r>
            <a:r>
              <a:rPr lang="en-US" dirty="0"/>
              <a:t> </a:t>
            </a:r>
            <a:r>
              <a:rPr lang="en-US" dirty="0" err="1"/>
              <a:t>lõunast</a:t>
            </a:r>
            <a:r>
              <a:rPr lang="en-US" dirty="0"/>
              <a:t> </a:t>
            </a:r>
            <a:r>
              <a:rPr lang="en-US" dirty="0" err="1"/>
              <a:t>põhja</a:t>
            </a:r>
            <a:r>
              <a:rPr lang="en-US" dirty="0"/>
              <a:t>, </a:t>
            </a:r>
            <a:r>
              <a:rPr lang="en-US" dirty="0" err="1"/>
              <a:t>kaldudes</a:t>
            </a:r>
            <a:r>
              <a:rPr lang="en-US" dirty="0"/>
              <a:t> </a:t>
            </a:r>
            <a:r>
              <a:rPr lang="en-US" dirty="0" err="1"/>
              <a:t>Läänemere</a:t>
            </a:r>
            <a:r>
              <a:rPr lang="en-US" dirty="0"/>
              <a:t> </a:t>
            </a:r>
            <a:r>
              <a:rPr lang="en-US" dirty="0" err="1"/>
              <a:t>temperatuuri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Pandivere</a:t>
            </a:r>
            <a:r>
              <a:rPr lang="en-US" dirty="0"/>
              <a:t> </a:t>
            </a:r>
            <a:r>
              <a:rPr lang="en-US" dirty="0" err="1"/>
              <a:t>kõrgustiku</a:t>
            </a:r>
            <a:r>
              <a:rPr lang="en-US" dirty="0"/>
              <a:t> </a:t>
            </a:r>
            <a:r>
              <a:rPr lang="en-US" dirty="0" err="1"/>
              <a:t>mõjul</a:t>
            </a:r>
            <a:r>
              <a:rPr lang="en-US" dirty="0"/>
              <a:t> </a:t>
            </a:r>
            <a:r>
              <a:rPr lang="en-US" dirty="0" err="1"/>
              <a:t>kirde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loode</a:t>
            </a:r>
            <a:r>
              <a:rPr lang="en-US" dirty="0"/>
              <a:t> </a:t>
            </a:r>
            <a:r>
              <a:rPr lang="en-US" dirty="0" err="1"/>
              <a:t>suunas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Erinevused 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r>
              <a:rPr lang="en-US" dirty="0" err="1" smtClean="0"/>
              <a:t>Kõrgustikel</a:t>
            </a:r>
            <a:r>
              <a:rPr lang="en-US" dirty="0" smtClean="0"/>
              <a:t> </a:t>
            </a:r>
            <a:r>
              <a:rPr lang="en-US" dirty="0" err="1"/>
              <a:t>pidurdub</a:t>
            </a:r>
            <a:r>
              <a:rPr lang="en-US" dirty="0"/>
              <a:t> </a:t>
            </a:r>
            <a:r>
              <a:rPr lang="en-US" dirty="0" err="1"/>
              <a:t>fenoloogiline</a:t>
            </a:r>
            <a:r>
              <a:rPr lang="en-US" dirty="0"/>
              <a:t> </a:t>
            </a:r>
            <a:r>
              <a:rPr lang="en-US" dirty="0" err="1"/>
              <a:t>areng</a:t>
            </a:r>
            <a:r>
              <a:rPr lang="en-US" dirty="0"/>
              <a:t> 1-3 </a:t>
            </a:r>
            <a:r>
              <a:rPr lang="en-US" dirty="0" err="1"/>
              <a:t>päeva</a:t>
            </a:r>
            <a:r>
              <a:rPr lang="en-US" dirty="0"/>
              <a:t> 100 </a:t>
            </a:r>
            <a:r>
              <a:rPr lang="en-US" dirty="0" err="1"/>
              <a:t>meetri</a:t>
            </a:r>
            <a:r>
              <a:rPr lang="en-US" dirty="0"/>
              <a:t> </a:t>
            </a:r>
            <a:r>
              <a:rPr lang="en-US" dirty="0" err="1"/>
              <a:t>kohta</a:t>
            </a:r>
            <a:r>
              <a:rPr lang="en-US" dirty="0"/>
              <a:t>, </a:t>
            </a:r>
            <a:r>
              <a:rPr lang="en-US" dirty="0" err="1"/>
              <a:t>mida</a:t>
            </a:r>
            <a:r>
              <a:rPr lang="en-US" dirty="0"/>
              <a:t> on </a:t>
            </a:r>
            <a:r>
              <a:rPr lang="en-US" dirty="0" err="1"/>
              <a:t>eriti</a:t>
            </a:r>
            <a:r>
              <a:rPr lang="en-US" dirty="0"/>
              <a:t> </a:t>
            </a:r>
            <a:r>
              <a:rPr lang="en-US" dirty="0" err="1"/>
              <a:t>näha</a:t>
            </a:r>
            <a:r>
              <a:rPr lang="en-US" dirty="0"/>
              <a:t> </a:t>
            </a:r>
            <a:r>
              <a:rPr lang="en-US" dirty="0" err="1"/>
              <a:t>lume</a:t>
            </a:r>
            <a:r>
              <a:rPr lang="en-US" dirty="0"/>
              <a:t> </a:t>
            </a:r>
            <a:r>
              <a:rPr lang="en-US" dirty="0" err="1"/>
              <a:t>sulamise</a:t>
            </a:r>
            <a:r>
              <a:rPr lang="en-US" dirty="0"/>
              <a:t> </a:t>
            </a:r>
            <a:r>
              <a:rPr lang="en-US" dirty="0" err="1"/>
              <a:t>ajal</a:t>
            </a:r>
            <a:r>
              <a:rPr lang="en-US" dirty="0"/>
              <a:t>. </a:t>
            </a:r>
            <a:endParaRPr lang="et-EE" dirty="0" smtClean="0"/>
          </a:p>
          <a:p>
            <a:r>
              <a:rPr lang="en-US" dirty="0" err="1" smtClean="0"/>
              <a:t>Fenoloogilise</a:t>
            </a:r>
            <a:r>
              <a:rPr lang="en-US" dirty="0" smtClean="0"/>
              <a:t> </a:t>
            </a:r>
            <a:r>
              <a:rPr lang="en-US" dirty="0" err="1"/>
              <a:t>arengu</a:t>
            </a:r>
            <a:r>
              <a:rPr lang="en-US" dirty="0"/>
              <a:t> </a:t>
            </a:r>
            <a:r>
              <a:rPr lang="en-US" dirty="0" err="1"/>
              <a:t>kiiruse</a:t>
            </a:r>
            <a:r>
              <a:rPr lang="en-US" dirty="0"/>
              <a:t> </a:t>
            </a:r>
            <a:r>
              <a:rPr lang="en-US" dirty="0" err="1"/>
              <a:t>järgi</a:t>
            </a:r>
            <a:r>
              <a:rPr lang="en-US" dirty="0"/>
              <a:t> </a:t>
            </a:r>
            <a:r>
              <a:rPr lang="en-US" dirty="0" err="1"/>
              <a:t>eristub</a:t>
            </a:r>
            <a:r>
              <a:rPr lang="en-US" dirty="0"/>
              <a:t> </a:t>
            </a:r>
            <a:r>
              <a:rPr lang="en-US" dirty="0" err="1"/>
              <a:t>piirkonniti</a:t>
            </a:r>
            <a:r>
              <a:rPr lang="en-US" dirty="0"/>
              <a:t> </a:t>
            </a:r>
            <a:r>
              <a:rPr lang="en-US" dirty="0" err="1"/>
              <a:t>neli</a:t>
            </a:r>
            <a:r>
              <a:rPr lang="en-US" dirty="0"/>
              <a:t> </a:t>
            </a:r>
            <a:r>
              <a:rPr lang="en-US" dirty="0" err="1"/>
              <a:t>piirkonda</a:t>
            </a:r>
            <a:r>
              <a:rPr lang="en-US" dirty="0"/>
              <a:t>: 1) </a:t>
            </a:r>
            <a:r>
              <a:rPr lang="en-US" dirty="0" err="1"/>
              <a:t>Lõuna-Eesti</a:t>
            </a:r>
            <a:r>
              <a:rPr lang="en-US" dirty="0"/>
              <a:t>, </a:t>
            </a:r>
            <a:endParaRPr lang="et-EE" dirty="0" smtClean="0"/>
          </a:p>
          <a:p>
            <a:r>
              <a:rPr lang="en-US" dirty="0" smtClean="0"/>
              <a:t>2</a:t>
            </a:r>
            <a:r>
              <a:rPr lang="en-US" dirty="0"/>
              <a:t>) </a:t>
            </a:r>
            <a:r>
              <a:rPr lang="en-US" dirty="0" err="1"/>
              <a:t>Läänemere</a:t>
            </a:r>
            <a:r>
              <a:rPr lang="en-US" dirty="0"/>
              <a:t> </a:t>
            </a:r>
            <a:r>
              <a:rPr lang="en-US" dirty="0" err="1"/>
              <a:t>mõju</a:t>
            </a:r>
            <a:r>
              <a:rPr lang="en-US" dirty="0"/>
              <a:t> all </a:t>
            </a:r>
            <a:r>
              <a:rPr lang="en-US" dirty="0" err="1"/>
              <a:t>Lääne</a:t>
            </a:r>
            <a:r>
              <a:rPr lang="en-US" dirty="0"/>
              <a:t>-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Kesk-Eesti</a:t>
            </a:r>
            <a:r>
              <a:rPr lang="en-US" dirty="0"/>
              <a:t>, </a:t>
            </a:r>
            <a:endParaRPr lang="et-EE" dirty="0" smtClean="0"/>
          </a:p>
          <a:p>
            <a:r>
              <a:rPr lang="en-US" dirty="0" smtClean="0"/>
              <a:t>3</a:t>
            </a:r>
            <a:r>
              <a:rPr lang="en-US" dirty="0"/>
              <a:t>) </a:t>
            </a:r>
            <a:r>
              <a:rPr lang="en-US" dirty="0" err="1"/>
              <a:t>Lääne-Eesti</a:t>
            </a:r>
            <a:r>
              <a:rPr lang="en-US" dirty="0"/>
              <a:t> </a:t>
            </a:r>
            <a:r>
              <a:rPr lang="en-US" dirty="0" err="1"/>
              <a:t>saared</a:t>
            </a:r>
            <a:r>
              <a:rPr lang="en-US" dirty="0"/>
              <a:t>, </a:t>
            </a:r>
            <a:endParaRPr lang="et-EE" dirty="0" smtClean="0"/>
          </a:p>
          <a:p>
            <a:r>
              <a:rPr lang="en-US" dirty="0" smtClean="0"/>
              <a:t>4</a:t>
            </a:r>
            <a:r>
              <a:rPr lang="en-US" dirty="0"/>
              <a:t>) </a:t>
            </a:r>
            <a:r>
              <a:rPr lang="en-US" dirty="0" err="1"/>
              <a:t>Kirde-Eesti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Astronoomilised aastaajad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Maa</a:t>
            </a:r>
            <a:r>
              <a:rPr lang="en-US" dirty="0"/>
              <a:t> </a:t>
            </a:r>
            <a:r>
              <a:rPr lang="en-US" dirty="0" err="1"/>
              <a:t>astronoomilised</a:t>
            </a:r>
            <a:r>
              <a:rPr lang="en-US" dirty="0"/>
              <a:t> </a:t>
            </a:r>
            <a:r>
              <a:rPr lang="en-US" dirty="0" err="1"/>
              <a:t>aastaajad</a:t>
            </a:r>
            <a:r>
              <a:rPr lang="en-US" dirty="0"/>
              <a:t> </a:t>
            </a:r>
            <a:r>
              <a:rPr lang="en-US" dirty="0" err="1"/>
              <a:t>korduvad</a:t>
            </a:r>
            <a:r>
              <a:rPr lang="en-US" dirty="0"/>
              <a:t> </a:t>
            </a:r>
            <a:r>
              <a:rPr lang="en-US" dirty="0" err="1"/>
              <a:t>iga</a:t>
            </a:r>
            <a:r>
              <a:rPr lang="en-US" dirty="0"/>
              <a:t> </a:t>
            </a:r>
            <a:r>
              <a:rPr lang="en-US" dirty="0" err="1"/>
              <a:t>troopilise</a:t>
            </a:r>
            <a:r>
              <a:rPr lang="en-US" dirty="0"/>
              <a:t> </a:t>
            </a:r>
            <a:r>
              <a:rPr lang="en-US" dirty="0" err="1"/>
              <a:t>aasta</a:t>
            </a:r>
            <a:r>
              <a:rPr lang="en-US" dirty="0"/>
              <a:t> </a:t>
            </a:r>
            <a:r>
              <a:rPr lang="en-US" dirty="0" err="1"/>
              <a:t>tagant</a:t>
            </a:r>
            <a:r>
              <a:rPr lang="en-US" dirty="0"/>
              <a:t>. </a:t>
            </a:r>
            <a:r>
              <a:rPr lang="en-US" dirty="0" err="1"/>
              <a:t>Astronoomiliste</a:t>
            </a:r>
            <a:r>
              <a:rPr lang="en-US" dirty="0"/>
              <a:t> </a:t>
            </a:r>
            <a:r>
              <a:rPr lang="en-US" dirty="0" err="1"/>
              <a:t>aastaaegade</a:t>
            </a:r>
            <a:r>
              <a:rPr lang="en-US" dirty="0"/>
              <a:t> (</a:t>
            </a:r>
            <a:r>
              <a:rPr lang="en-US" dirty="0" err="1"/>
              <a:t>astronoomiline</a:t>
            </a:r>
            <a:r>
              <a:rPr lang="en-US" dirty="0"/>
              <a:t> </a:t>
            </a:r>
            <a:r>
              <a:rPr lang="en-US" dirty="0" err="1"/>
              <a:t>kevad</a:t>
            </a:r>
            <a:r>
              <a:rPr lang="en-US" dirty="0"/>
              <a:t>, </a:t>
            </a:r>
            <a:r>
              <a:rPr lang="en-US" dirty="0" err="1"/>
              <a:t>suvi</a:t>
            </a:r>
            <a:r>
              <a:rPr lang="en-US" dirty="0"/>
              <a:t>, </a:t>
            </a:r>
            <a:r>
              <a:rPr lang="en-US" dirty="0" err="1"/>
              <a:t>sügis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talv</a:t>
            </a:r>
            <a:r>
              <a:rPr lang="en-US" dirty="0"/>
              <a:t>) </a:t>
            </a:r>
            <a:r>
              <a:rPr lang="en-US" dirty="0" err="1"/>
              <a:t>eraldajateks</a:t>
            </a:r>
            <a:r>
              <a:rPr lang="en-US" dirty="0"/>
              <a:t> on </a:t>
            </a:r>
            <a:r>
              <a:rPr lang="en-US" u="sng" dirty="0" err="1"/>
              <a:t>pööripäevad</a:t>
            </a:r>
            <a:r>
              <a:rPr lang="en-US" dirty="0"/>
              <a:t> (</a:t>
            </a:r>
            <a:r>
              <a:rPr lang="en-US" dirty="0" err="1"/>
              <a:t>kevadine</a:t>
            </a:r>
            <a:r>
              <a:rPr lang="en-US" dirty="0"/>
              <a:t> </a:t>
            </a:r>
            <a:r>
              <a:rPr lang="en-US" dirty="0" err="1"/>
              <a:t>võrdpäevsus</a:t>
            </a:r>
            <a:r>
              <a:rPr lang="en-US" dirty="0"/>
              <a:t>, </a:t>
            </a:r>
            <a:r>
              <a:rPr lang="en-US" dirty="0" err="1"/>
              <a:t>suvine</a:t>
            </a:r>
            <a:r>
              <a:rPr lang="en-US" dirty="0"/>
              <a:t> </a:t>
            </a:r>
            <a:r>
              <a:rPr lang="en-US" dirty="0" err="1"/>
              <a:t>päikeseseisak</a:t>
            </a:r>
            <a:r>
              <a:rPr lang="en-US" dirty="0"/>
              <a:t>, </a:t>
            </a:r>
            <a:r>
              <a:rPr lang="en-US" dirty="0" err="1"/>
              <a:t>sügisene</a:t>
            </a:r>
            <a:r>
              <a:rPr lang="en-US" dirty="0"/>
              <a:t> </a:t>
            </a:r>
            <a:r>
              <a:rPr lang="en-US" dirty="0" err="1"/>
              <a:t>võrdpäevsus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talvine</a:t>
            </a:r>
            <a:r>
              <a:rPr lang="en-US" dirty="0"/>
              <a:t> </a:t>
            </a:r>
            <a:r>
              <a:rPr lang="en-US" dirty="0" err="1"/>
              <a:t>päikeseseisak</a:t>
            </a:r>
            <a:r>
              <a:rPr lang="en-US" dirty="0" smtClean="0"/>
              <a:t>).</a:t>
            </a:r>
            <a:endParaRPr lang="et-EE" dirty="0" smtClean="0"/>
          </a:p>
          <a:p>
            <a:r>
              <a:rPr lang="en-US" dirty="0" smtClean="0"/>
              <a:t> </a:t>
            </a:r>
            <a:r>
              <a:rPr lang="en-US" dirty="0" err="1"/>
              <a:t>Astronoomilised</a:t>
            </a:r>
            <a:r>
              <a:rPr lang="en-US" dirty="0"/>
              <a:t> </a:t>
            </a:r>
            <a:r>
              <a:rPr lang="en-US" dirty="0" err="1"/>
              <a:t>aastaajad</a:t>
            </a:r>
            <a:r>
              <a:rPr lang="en-US" dirty="0"/>
              <a:t> on </a:t>
            </a:r>
            <a:r>
              <a:rPr lang="en-US" dirty="0" err="1"/>
              <a:t>tingitud</a:t>
            </a:r>
            <a:r>
              <a:rPr lang="en-US" dirty="0"/>
              <a:t> </a:t>
            </a:r>
            <a:r>
              <a:rPr lang="en-US" dirty="0" err="1"/>
              <a:t>Maa</a:t>
            </a:r>
            <a:r>
              <a:rPr lang="en-US" dirty="0"/>
              <a:t> </a:t>
            </a:r>
            <a:r>
              <a:rPr lang="en-US" dirty="0" err="1"/>
              <a:t>pöörlemistelje</a:t>
            </a:r>
            <a:r>
              <a:rPr lang="en-US" dirty="0"/>
              <a:t> </a:t>
            </a:r>
            <a:r>
              <a:rPr lang="en-US" dirty="0" err="1"/>
              <a:t>kaldest</a:t>
            </a:r>
            <a:r>
              <a:rPr lang="en-US" dirty="0"/>
              <a:t> </a:t>
            </a:r>
            <a:r>
              <a:rPr lang="en-US" dirty="0" err="1"/>
              <a:t>ekliptika</a:t>
            </a:r>
            <a:r>
              <a:rPr lang="en-US" dirty="0"/>
              <a:t> </a:t>
            </a:r>
            <a:r>
              <a:rPr lang="en-US" dirty="0" err="1"/>
              <a:t>ehk</a:t>
            </a:r>
            <a:r>
              <a:rPr lang="en-US" dirty="0"/>
              <a:t> </a:t>
            </a:r>
            <a:r>
              <a:rPr lang="en-US" dirty="0" err="1"/>
              <a:t>Maa</a:t>
            </a:r>
            <a:r>
              <a:rPr lang="en-US" dirty="0"/>
              <a:t> </a:t>
            </a:r>
            <a:r>
              <a:rPr lang="en-US" dirty="0" err="1"/>
              <a:t>orbiidi</a:t>
            </a:r>
            <a:r>
              <a:rPr lang="en-US" dirty="0"/>
              <a:t> </a:t>
            </a:r>
            <a:r>
              <a:rPr lang="en-US" dirty="0" err="1"/>
              <a:t>tasapinna</a:t>
            </a:r>
            <a:r>
              <a:rPr lang="en-US" dirty="0"/>
              <a:t> </a:t>
            </a:r>
            <a:r>
              <a:rPr lang="en-US" dirty="0" err="1"/>
              <a:t>suhtes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Ekliptika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Taevasfääril</a:t>
            </a:r>
            <a:r>
              <a:rPr lang="en-US" dirty="0"/>
              <a:t> </a:t>
            </a:r>
            <a:r>
              <a:rPr lang="en-US" dirty="0" err="1"/>
              <a:t>moodustab</a:t>
            </a:r>
            <a:r>
              <a:rPr lang="en-US" dirty="0"/>
              <a:t> </a:t>
            </a:r>
            <a:r>
              <a:rPr lang="en-US" dirty="0" err="1"/>
              <a:t>ekliptika</a:t>
            </a:r>
            <a:r>
              <a:rPr lang="en-US" dirty="0"/>
              <a:t> </a:t>
            </a:r>
            <a:r>
              <a:rPr lang="en-US" dirty="0" err="1"/>
              <a:t>kujutletava</a:t>
            </a:r>
            <a:r>
              <a:rPr lang="en-US" dirty="0"/>
              <a:t> </a:t>
            </a:r>
            <a:r>
              <a:rPr lang="en-US" dirty="0" err="1"/>
              <a:t>suurringjoone</a:t>
            </a:r>
            <a:r>
              <a:rPr lang="en-US" dirty="0"/>
              <a:t>, </a:t>
            </a:r>
            <a:r>
              <a:rPr lang="en-US" dirty="0" err="1"/>
              <a:t>mida</a:t>
            </a:r>
            <a:r>
              <a:rPr lang="en-US" dirty="0"/>
              <a:t> </a:t>
            </a:r>
            <a:r>
              <a:rPr lang="en-US" dirty="0" err="1"/>
              <a:t>mööda</a:t>
            </a:r>
            <a:r>
              <a:rPr lang="en-US" dirty="0"/>
              <a:t> </a:t>
            </a:r>
            <a:r>
              <a:rPr lang="en-US" dirty="0" err="1"/>
              <a:t>Päike</a:t>
            </a:r>
            <a:r>
              <a:rPr lang="en-US" dirty="0"/>
              <a:t> </a:t>
            </a:r>
            <a:r>
              <a:rPr lang="en-US" dirty="0" err="1"/>
              <a:t>aastaringselt</a:t>
            </a:r>
            <a:r>
              <a:rPr lang="en-US" dirty="0"/>
              <a:t> </a:t>
            </a:r>
            <a:r>
              <a:rPr lang="en-US" dirty="0" err="1"/>
              <a:t>näib</a:t>
            </a:r>
            <a:r>
              <a:rPr lang="en-US" dirty="0"/>
              <a:t> </a:t>
            </a:r>
            <a:r>
              <a:rPr lang="en-US" dirty="0" err="1"/>
              <a:t>kulgevat</a:t>
            </a:r>
            <a:r>
              <a:rPr lang="en-US" dirty="0"/>
              <a:t>. </a:t>
            </a:r>
            <a:endParaRPr lang="et-EE" dirty="0" smtClean="0"/>
          </a:p>
          <a:p>
            <a:r>
              <a:rPr lang="en-US" dirty="0" err="1" smtClean="0"/>
              <a:t>Ekliptika</a:t>
            </a:r>
            <a:r>
              <a:rPr lang="en-US" dirty="0" smtClean="0"/>
              <a:t> </a:t>
            </a:r>
            <a:r>
              <a:rPr lang="en-US" dirty="0" err="1"/>
              <a:t>asub</a:t>
            </a:r>
            <a:r>
              <a:rPr lang="en-US" dirty="0"/>
              <a:t> </a:t>
            </a:r>
            <a:r>
              <a:rPr lang="en-US" dirty="0" err="1"/>
              <a:t>taevaekvaatori</a:t>
            </a:r>
            <a:r>
              <a:rPr lang="en-US" dirty="0"/>
              <a:t> </a:t>
            </a:r>
            <a:r>
              <a:rPr lang="en-US" dirty="0" err="1"/>
              <a:t>suhtes</a:t>
            </a:r>
            <a:r>
              <a:rPr lang="en-US" dirty="0"/>
              <a:t> 23°27' </a:t>
            </a:r>
            <a:r>
              <a:rPr lang="en-US" dirty="0" err="1"/>
              <a:t>nurga</a:t>
            </a:r>
            <a:r>
              <a:rPr lang="en-US" dirty="0"/>
              <a:t> all. </a:t>
            </a:r>
            <a:endParaRPr lang="et-EE" dirty="0" smtClean="0"/>
          </a:p>
          <a:p>
            <a:r>
              <a:rPr lang="en-US" dirty="0" err="1" smtClean="0"/>
              <a:t>Punkte</a:t>
            </a:r>
            <a:r>
              <a:rPr lang="en-US" dirty="0"/>
              <a:t>, </a:t>
            </a:r>
            <a:r>
              <a:rPr lang="en-US" dirty="0" err="1"/>
              <a:t>kus</a:t>
            </a:r>
            <a:r>
              <a:rPr lang="en-US" dirty="0"/>
              <a:t> </a:t>
            </a:r>
            <a:r>
              <a:rPr lang="en-US" dirty="0" err="1"/>
              <a:t>ekliptika</a:t>
            </a:r>
            <a:r>
              <a:rPr lang="en-US" dirty="0"/>
              <a:t> </a:t>
            </a:r>
            <a:r>
              <a:rPr lang="en-US" dirty="0" err="1"/>
              <a:t>taevaekvaatoriga</a:t>
            </a:r>
            <a:r>
              <a:rPr lang="en-US" dirty="0"/>
              <a:t> </a:t>
            </a:r>
            <a:r>
              <a:rPr lang="en-US" dirty="0" err="1"/>
              <a:t>ristub</a:t>
            </a:r>
            <a:r>
              <a:rPr lang="en-US" dirty="0"/>
              <a:t>, </a:t>
            </a:r>
            <a:r>
              <a:rPr lang="en-US" dirty="0" err="1"/>
              <a:t>nimetatakse</a:t>
            </a:r>
            <a:r>
              <a:rPr lang="en-US" dirty="0"/>
              <a:t> </a:t>
            </a:r>
            <a:r>
              <a:rPr lang="en-US" u="sng" dirty="0" err="1"/>
              <a:t>võrdpäevsuspunktideks</a:t>
            </a:r>
            <a:r>
              <a:rPr lang="en-US" dirty="0"/>
              <a:t> (</a:t>
            </a:r>
            <a:r>
              <a:rPr lang="en-US" dirty="0" err="1"/>
              <a:t>sügiseseks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kevadiseks</a:t>
            </a:r>
            <a:r>
              <a:rPr lang="en-US" dirty="0"/>
              <a:t> </a:t>
            </a:r>
            <a:r>
              <a:rPr lang="en-US" dirty="0" err="1"/>
              <a:t>võrdpäevasuseks</a:t>
            </a:r>
            <a:r>
              <a:rPr lang="en-US" dirty="0"/>
              <a:t>) </a:t>
            </a:r>
            <a:r>
              <a:rPr lang="en-US" dirty="0" err="1"/>
              <a:t>ehk</a:t>
            </a:r>
            <a:r>
              <a:rPr lang="en-US" dirty="0"/>
              <a:t> </a:t>
            </a:r>
            <a:r>
              <a:rPr lang="en-US" dirty="0" err="1"/>
              <a:t>ekvinoktsiumi</a:t>
            </a:r>
            <a:r>
              <a:rPr lang="en-US" dirty="0"/>
              <a:t> </a:t>
            </a:r>
            <a:r>
              <a:rPr lang="en-US" dirty="0" err="1"/>
              <a:t>punktideks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Aastaaegade teke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Ekliptika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ekvaatori</a:t>
            </a:r>
            <a:r>
              <a:rPr lang="en-US" dirty="0"/>
              <a:t> </a:t>
            </a:r>
            <a:r>
              <a:rPr lang="en-US" dirty="0" err="1"/>
              <a:t>vahelise</a:t>
            </a:r>
            <a:r>
              <a:rPr lang="en-US" dirty="0"/>
              <a:t> </a:t>
            </a:r>
            <a:r>
              <a:rPr lang="en-US" dirty="0" err="1"/>
              <a:t>nurga</a:t>
            </a:r>
            <a:r>
              <a:rPr lang="en-US" dirty="0"/>
              <a:t> </a:t>
            </a:r>
            <a:r>
              <a:rPr lang="en-US" dirty="0" err="1"/>
              <a:t>tõttu</a:t>
            </a:r>
            <a:r>
              <a:rPr lang="en-US" dirty="0"/>
              <a:t> </a:t>
            </a:r>
            <a:r>
              <a:rPr lang="en-US" dirty="0" err="1"/>
              <a:t>muutub</a:t>
            </a:r>
            <a:r>
              <a:rPr lang="en-US" dirty="0"/>
              <a:t> </a:t>
            </a:r>
            <a:r>
              <a:rPr lang="en-US" dirty="0" err="1"/>
              <a:t>aasta</a:t>
            </a:r>
            <a:r>
              <a:rPr lang="en-US" dirty="0"/>
              <a:t> </a:t>
            </a:r>
            <a:r>
              <a:rPr lang="en-US" dirty="0" err="1"/>
              <a:t>jooksul</a:t>
            </a:r>
            <a:r>
              <a:rPr lang="en-US" dirty="0"/>
              <a:t> </a:t>
            </a:r>
            <a:r>
              <a:rPr lang="en-US" dirty="0" err="1"/>
              <a:t>Päikese</a:t>
            </a:r>
            <a:r>
              <a:rPr lang="en-US" dirty="0"/>
              <a:t> </a:t>
            </a:r>
            <a:r>
              <a:rPr lang="en-US" dirty="0" err="1"/>
              <a:t>teekonna</a:t>
            </a:r>
            <a:r>
              <a:rPr lang="en-US" dirty="0"/>
              <a:t> </a:t>
            </a:r>
            <a:r>
              <a:rPr lang="en-US" dirty="0" err="1"/>
              <a:t>kõrgus</a:t>
            </a:r>
            <a:r>
              <a:rPr lang="en-US" dirty="0"/>
              <a:t> </a:t>
            </a:r>
            <a:r>
              <a:rPr lang="en-US" dirty="0" err="1"/>
              <a:t>taevaekvaatori</a:t>
            </a:r>
            <a:r>
              <a:rPr lang="en-US" dirty="0"/>
              <a:t> </a:t>
            </a:r>
            <a:r>
              <a:rPr lang="en-US" dirty="0" err="1"/>
              <a:t>suhtes</a:t>
            </a:r>
            <a:r>
              <a:rPr lang="en-US" dirty="0"/>
              <a:t>, </a:t>
            </a:r>
            <a:r>
              <a:rPr lang="en-US" dirty="0" err="1"/>
              <a:t>mis</a:t>
            </a:r>
            <a:r>
              <a:rPr lang="en-US" dirty="0"/>
              <a:t> </a:t>
            </a:r>
            <a:r>
              <a:rPr lang="en-US" dirty="0" err="1"/>
              <a:t>põhjustab</a:t>
            </a:r>
            <a:r>
              <a:rPr lang="en-US" dirty="0"/>
              <a:t> </a:t>
            </a:r>
            <a:r>
              <a:rPr lang="en-US" dirty="0" err="1"/>
              <a:t>aastaaegade</a:t>
            </a:r>
            <a:r>
              <a:rPr lang="en-US" dirty="0"/>
              <a:t> </a:t>
            </a:r>
            <a:r>
              <a:rPr lang="en-US" dirty="0" err="1"/>
              <a:t>vaheldumist</a:t>
            </a:r>
            <a:r>
              <a:rPr lang="en-US" dirty="0"/>
              <a:t> </a:t>
            </a:r>
            <a:r>
              <a:rPr lang="en-US" dirty="0" err="1"/>
              <a:t>Maa</a:t>
            </a:r>
            <a:r>
              <a:rPr lang="en-US" dirty="0"/>
              <a:t> </a:t>
            </a:r>
            <a:r>
              <a:rPr lang="en-US" dirty="0" err="1"/>
              <a:t>põhja</a:t>
            </a:r>
            <a:r>
              <a:rPr lang="en-US" dirty="0"/>
              <a:t>-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 smtClean="0"/>
              <a:t>lõunapoolkeral</a:t>
            </a:r>
            <a:r>
              <a:rPr lang="et-EE" dirty="0" smtClean="0"/>
              <a:t>.</a:t>
            </a:r>
          </a:p>
          <a:p>
            <a:r>
              <a:rPr lang="en-US" dirty="0" err="1"/>
              <a:t>käib</a:t>
            </a:r>
            <a:r>
              <a:rPr lang="en-US" dirty="0"/>
              <a:t> </a:t>
            </a:r>
            <a:r>
              <a:rPr lang="en-US" dirty="0" err="1"/>
              <a:t>Päike</a:t>
            </a:r>
            <a:r>
              <a:rPr lang="en-US" dirty="0"/>
              <a:t> </a:t>
            </a:r>
            <a:r>
              <a:rPr lang="en-US" dirty="0" err="1" smtClean="0"/>
              <a:t>kõrgelt</a:t>
            </a:r>
            <a:r>
              <a:rPr lang="et-EE" dirty="0" smtClean="0"/>
              <a:t>, siis on</a:t>
            </a:r>
            <a:r>
              <a:rPr lang="en-US" dirty="0" smtClean="0"/>
              <a:t> </a:t>
            </a:r>
            <a:r>
              <a:rPr lang="en-US" dirty="0" err="1"/>
              <a:t>vastaval</a:t>
            </a:r>
            <a:r>
              <a:rPr lang="en-US" dirty="0"/>
              <a:t> </a:t>
            </a:r>
            <a:r>
              <a:rPr lang="en-US" dirty="0" err="1"/>
              <a:t>poolkeral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/>
              <a:t>suvi</a:t>
            </a:r>
            <a:r>
              <a:rPr lang="en-US" dirty="0"/>
              <a:t>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vastaspoolkeral</a:t>
            </a:r>
            <a:r>
              <a:rPr lang="en-US" dirty="0"/>
              <a:t> </a:t>
            </a:r>
            <a:r>
              <a:rPr lang="en-US" dirty="0" err="1"/>
              <a:t>talv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Sisukord 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Mõiste</a:t>
            </a:r>
          </a:p>
          <a:p>
            <a:r>
              <a:rPr lang="et-EE" dirty="0" smtClean="0"/>
              <a:t>Jaotused</a:t>
            </a:r>
          </a:p>
          <a:p>
            <a:r>
              <a:rPr lang="et-EE" dirty="0" smtClean="0"/>
              <a:t>Piirid</a:t>
            </a:r>
          </a:p>
          <a:p>
            <a:r>
              <a:rPr lang="et-EE" dirty="0" smtClean="0"/>
              <a:t>Tegevused </a:t>
            </a:r>
            <a:endParaRPr lang="en-US" dirty="0"/>
          </a:p>
        </p:txBody>
      </p:sp>
      <p:pic>
        <p:nvPicPr>
          <p:cNvPr id="4" name="Pilt 3" descr="IMG_56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708920"/>
            <a:ext cx="4788024" cy="3192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Aastaaegade teke</a:t>
            </a:r>
            <a:endParaRPr lang="en-US" dirty="0"/>
          </a:p>
        </p:txBody>
      </p:sp>
      <p:pic>
        <p:nvPicPr>
          <p:cNvPr id="4" name="Sisu kohatäide 3" descr="Võrdpäevs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4942" y="1600200"/>
            <a:ext cx="585411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Kiirte langemisnurk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A</a:t>
            </a:r>
            <a:r>
              <a:rPr lang="en-US" dirty="0" err="1" smtClean="0"/>
              <a:t>astaaegade</a:t>
            </a:r>
            <a:r>
              <a:rPr lang="en-US" dirty="0" smtClean="0"/>
              <a:t> </a:t>
            </a:r>
            <a:r>
              <a:rPr lang="en-US" dirty="0" err="1"/>
              <a:t>erinevused</a:t>
            </a:r>
            <a:r>
              <a:rPr lang="en-US" dirty="0"/>
              <a:t> </a:t>
            </a:r>
            <a:r>
              <a:rPr lang="et-EE" dirty="0" smtClean="0"/>
              <a:t>tekivad </a:t>
            </a:r>
            <a:r>
              <a:rPr lang="en-US" dirty="0" smtClean="0"/>
              <a:t>ka </a:t>
            </a:r>
            <a:r>
              <a:rPr lang="en-US" dirty="0" err="1"/>
              <a:t>seetõttu</a:t>
            </a:r>
            <a:r>
              <a:rPr lang="en-US" dirty="0"/>
              <a:t>, et </a:t>
            </a:r>
            <a:r>
              <a:rPr lang="en-US" dirty="0" err="1"/>
              <a:t>Päikese</a:t>
            </a:r>
            <a:r>
              <a:rPr lang="en-US" dirty="0"/>
              <a:t> </a:t>
            </a:r>
            <a:r>
              <a:rPr lang="en-US" dirty="0" err="1"/>
              <a:t>kiired</a:t>
            </a:r>
            <a:r>
              <a:rPr lang="en-US" dirty="0"/>
              <a:t> </a:t>
            </a:r>
            <a:r>
              <a:rPr lang="en-US" dirty="0" err="1"/>
              <a:t>langevad</a:t>
            </a:r>
            <a:r>
              <a:rPr lang="en-US" dirty="0"/>
              <a:t> </a:t>
            </a:r>
            <a:r>
              <a:rPr lang="en-US" dirty="0" err="1"/>
              <a:t>Maale</a:t>
            </a:r>
            <a:r>
              <a:rPr lang="en-US" dirty="0"/>
              <a:t> </a:t>
            </a:r>
            <a:r>
              <a:rPr lang="en-US" dirty="0" err="1"/>
              <a:t>aasta</a:t>
            </a:r>
            <a:r>
              <a:rPr lang="en-US" dirty="0"/>
              <a:t> </a:t>
            </a:r>
            <a:r>
              <a:rPr lang="en-US" dirty="0" err="1"/>
              <a:t>jooksul</a:t>
            </a:r>
            <a:r>
              <a:rPr lang="en-US" dirty="0"/>
              <a:t> </a:t>
            </a:r>
            <a:r>
              <a:rPr lang="en-US" dirty="0" err="1"/>
              <a:t>erineva</a:t>
            </a:r>
            <a:r>
              <a:rPr lang="en-US" dirty="0"/>
              <a:t> </a:t>
            </a:r>
            <a:r>
              <a:rPr lang="en-US" dirty="0" err="1"/>
              <a:t>nurga</a:t>
            </a:r>
            <a:r>
              <a:rPr lang="en-US" dirty="0"/>
              <a:t> all. </a:t>
            </a:r>
            <a:r>
              <a:rPr lang="en-US" dirty="0" err="1"/>
              <a:t>Seetõttu</a:t>
            </a:r>
            <a:r>
              <a:rPr lang="en-US" dirty="0"/>
              <a:t> </a:t>
            </a:r>
            <a:r>
              <a:rPr lang="en-US" dirty="0" err="1"/>
              <a:t>saab</a:t>
            </a:r>
            <a:r>
              <a:rPr lang="en-US" dirty="0"/>
              <a:t> </a:t>
            </a:r>
            <a:r>
              <a:rPr lang="en-US" dirty="0" err="1"/>
              <a:t>suvel</a:t>
            </a:r>
            <a:r>
              <a:rPr lang="en-US" dirty="0"/>
              <a:t> </a:t>
            </a:r>
            <a:r>
              <a:rPr lang="en-US" dirty="0" err="1"/>
              <a:t>Maa</a:t>
            </a:r>
            <a:r>
              <a:rPr lang="en-US" dirty="0"/>
              <a:t> </a:t>
            </a:r>
            <a:r>
              <a:rPr lang="en-US" dirty="0" err="1"/>
              <a:t>pind</a:t>
            </a:r>
            <a:r>
              <a:rPr lang="en-US" dirty="0"/>
              <a:t> </a:t>
            </a:r>
            <a:r>
              <a:rPr lang="en-US" dirty="0" err="1"/>
              <a:t>ajaühikus</a:t>
            </a:r>
            <a:r>
              <a:rPr lang="en-US" dirty="0"/>
              <a:t> </a:t>
            </a:r>
            <a:r>
              <a:rPr lang="en-US" dirty="0" err="1"/>
              <a:t>rohkem</a:t>
            </a:r>
            <a:r>
              <a:rPr lang="en-US" dirty="0"/>
              <a:t> </a:t>
            </a:r>
            <a:r>
              <a:rPr lang="en-US" dirty="0" err="1"/>
              <a:t>päikeseenergiat</a:t>
            </a:r>
            <a:r>
              <a:rPr lang="en-US" dirty="0"/>
              <a:t>, </a:t>
            </a:r>
            <a:r>
              <a:rPr lang="en-US" dirty="0" err="1"/>
              <a:t>kuna</a:t>
            </a:r>
            <a:r>
              <a:rPr lang="en-US" dirty="0"/>
              <a:t> </a:t>
            </a:r>
            <a:r>
              <a:rPr lang="en-US" dirty="0" err="1"/>
              <a:t>kiired</a:t>
            </a:r>
            <a:r>
              <a:rPr lang="en-US" dirty="0"/>
              <a:t> </a:t>
            </a:r>
            <a:r>
              <a:rPr lang="en-US" dirty="0" err="1"/>
              <a:t>langevad</a:t>
            </a:r>
            <a:r>
              <a:rPr lang="en-US" dirty="0"/>
              <a:t> </a:t>
            </a:r>
            <a:r>
              <a:rPr lang="en-US" dirty="0" err="1"/>
              <a:t>järsema</a:t>
            </a:r>
            <a:r>
              <a:rPr lang="en-US" dirty="0"/>
              <a:t> </a:t>
            </a:r>
            <a:r>
              <a:rPr lang="en-US" dirty="0" err="1"/>
              <a:t>nurga</a:t>
            </a:r>
            <a:r>
              <a:rPr lang="en-US" dirty="0"/>
              <a:t> all. </a:t>
            </a:r>
            <a:endParaRPr lang="et-EE" dirty="0" smtClean="0"/>
          </a:p>
          <a:p>
            <a:r>
              <a:rPr lang="en-US" dirty="0" err="1" smtClean="0"/>
              <a:t>Seevastu</a:t>
            </a:r>
            <a:r>
              <a:rPr lang="en-US" dirty="0" smtClean="0"/>
              <a:t> </a:t>
            </a:r>
            <a:r>
              <a:rPr lang="en-US" dirty="0" err="1"/>
              <a:t>talvel</a:t>
            </a:r>
            <a:r>
              <a:rPr lang="en-US" dirty="0"/>
              <a:t>, mil </a:t>
            </a:r>
            <a:r>
              <a:rPr lang="en-US" dirty="0" err="1"/>
              <a:t>päikesekiired</a:t>
            </a:r>
            <a:r>
              <a:rPr lang="en-US" dirty="0"/>
              <a:t> </a:t>
            </a:r>
            <a:r>
              <a:rPr lang="en-US" dirty="0" err="1"/>
              <a:t>langevad</a:t>
            </a:r>
            <a:r>
              <a:rPr lang="en-US" dirty="0"/>
              <a:t> </a:t>
            </a:r>
            <a:r>
              <a:rPr lang="en-US" dirty="0" err="1"/>
              <a:t>maapinnale</a:t>
            </a:r>
            <a:r>
              <a:rPr lang="en-US" dirty="0"/>
              <a:t> </a:t>
            </a:r>
            <a:r>
              <a:rPr lang="en-US" dirty="0" err="1"/>
              <a:t>libamisi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hajuvad</a:t>
            </a:r>
            <a:r>
              <a:rPr lang="en-US" dirty="0"/>
              <a:t> </a:t>
            </a:r>
            <a:r>
              <a:rPr lang="en-US" dirty="0" err="1"/>
              <a:t>atmosfääris</a:t>
            </a:r>
            <a:r>
              <a:rPr lang="en-US" dirty="0"/>
              <a:t>, </a:t>
            </a:r>
            <a:r>
              <a:rPr lang="en-US" dirty="0" err="1"/>
              <a:t>jõuab</a:t>
            </a:r>
            <a:r>
              <a:rPr lang="en-US" dirty="0"/>
              <a:t> </a:t>
            </a:r>
            <a:r>
              <a:rPr lang="en-US" dirty="0" err="1"/>
              <a:t>Maa</a:t>
            </a:r>
            <a:r>
              <a:rPr lang="en-US" dirty="0"/>
              <a:t> </a:t>
            </a:r>
            <a:r>
              <a:rPr lang="en-US" dirty="0" err="1"/>
              <a:t>pinnale</a:t>
            </a:r>
            <a:r>
              <a:rPr lang="en-US" dirty="0"/>
              <a:t> </a:t>
            </a:r>
            <a:r>
              <a:rPr lang="en-US" dirty="0" err="1"/>
              <a:t>vähem</a:t>
            </a:r>
            <a:r>
              <a:rPr lang="en-US" dirty="0"/>
              <a:t> </a:t>
            </a:r>
            <a:r>
              <a:rPr lang="en-US" dirty="0" err="1"/>
              <a:t>energiat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Klimaatilised</a:t>
            </a:r>
            <a:r>
              <a:rPr lang="en-US" b="1" dirty="0" smtClean="0"/>
              <a:t> </a:t>
            </a:r>
            <a:r>
              <a:rPr lang="en-US" b="1" dirty="0" err="1" smtClean="0"/>
              <a:t>aastaajad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Klimaatilisi</a:t>
            </a:r>
            <a:r>
              <a:rPr lang="en-US" dirty="0" smtClean="0"/>
              <a:t> </a:t>
            </a:r>
            <a:r>
              <a:rPr lang="en-US" dirty="0" err="1"/>
              <a:t>aastaaegu</a:t>
            </a:r>
            <a:r>
              <a:rPr lang="en-US" dirty="0"/>
              <a:t> </a:t>
            </a:r>
            <a:r>
              <a:rPr lang="en-US" dirty="0" err="1"/>
              <a:t>arvestatakse</a:t>
            </a:r>
            <a:r>
              <a:rPr lang="en-US" dirty="0"/>
              <a:t> </a:t>
            </a:r>
            <a:r>
              <a:rPr lang="en-US" dirty="0" err="1"/>
              <a:t>õhutemperatuuri</a:t>
            </a:r>
            <a:r>
              <a:rPr lang="en-US" dirty="0"/>
              <a:t> </a:t>
            </a:r>
            <a:r>
              <a:rPr lang="en-US" dirty="0" err="1"/>
              <a:t>muutuste</a:t>
            </a:r>
            <a:r>
              <a:rPr lang="en-US" dirty="0"/>
              <a:t> </a:t>
            </a:r>
            <a:r>
              <a:rPr lang="en-US" dirty="0" err="1"/>
              <a:t>järgi</a:t>
            </a:r>
            <a:r>
              <a:rPr lang="en-US" dirty="0"/>
              <a:t>. </a:t>
            </a:r>
            <a:endParaRPr lang="et-EE" dirty="0" smtClean="0"/>
          </a:p>
          <a:p>
            <a:r>
              <a:rPr lang="en-US" dirty="0" err="1" smtClean="0"/>
              <a:t>Näiteks</a:t>
            </a:r>
            <a:r>
              <a:rPr lang="en-US" dirty="0" smtClean="0"/>
              <a:t> </a:t>
            </a:r>
            <a:r>
              <a:rPr lang="en-US" dirty="0" err="1"/>
              <a:t>klimaatiline</a:t>
            </a:r>
            <a:r>
              <a:rPr lang="en-US" dirty="0"/>
              <a:t> </a:t>
            </a:r>
            <a:r>
              <a:rPr lang="en-US" dirty="0" err="1"/>
              <a:t>kevad</a:t>
            </a:r>
            <a:r>
              <a:rPr lang="en-US" dirty="0"/>
              <a:t> </a:t>
            </a:r>
            <a:r>
              <a:rPr lang="en-US" dirty="0" err="1"/>
              <a:t>algab</a:t>
            </a:r>
            <a:r>
              <a:rPr lang="en-US" dirty="0"/>
              <a:t>,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keskmine</a:t>
            </a:r>
            <a:r>
              <a:rPr lang="en-US" dirty="0"/>
              <a:t> </a:t>
            </a:r>
            <a:r>
              <a:rPr lang="en-US" dirty="0" err="1"/>
              <a:t>päeva</a:t>
            </a:r>
            <a:r>
              <a:rPr lang="en-US" dirty="0"/>
              <a:t> </a:t>
            </a:r>
            <a:r>
              <a:rPr lang="en-US" dirty="0" err="1"/>
              <a:t>õhutemperatuur</a:t>
            </a:r>
            <a:r>
              <a:rPr lang="en-US" dirty="0"/>
              <a:t> </a:t>
            </a:r>
            <a:r>
              <a:rPr lang="en-US" dirty="0" err="1"/>
              <a:t>jääb</a:t>
            </a:r>
            <a:r>
              <a:rPr lang="en-US" dirty="0"/>
              <a:t> </a:t>
            </a:r>
            <a:r>
              <a:rPr lang="en-US" dirty="0" err="1"/>
              <a:t>püsima</a:t>
            </a:r>
            <a:r>
              <a:rPr lang="en-US" dirty="0"/>
              <a:t> </a:t>
            </a:r>
            <a:r>
              <a:rPr lang="en-US" dirty="0" err="1"/>
              <a:t>vahemikku</a:t>
            </a:r>
            <a:r>
              <a:rPr lang="en-US" dirty="0"/>
              <a:t> 5–13 </a:t>
            </a:r>
            <a:r>
              <a:rPr lang="en-US" dirty="0" err="1"/>
              <a:t>kraadi</a:t>
            </a:r>
            <a:r>
              <a:rPr lang="en-US" dirty="0"/>
              <a:t>. </a:t>
            </a:r>
            <a:endParaRPr lang="et-EE" dirty="0" smtClean="0"/>
          </a:p>
          <a:p>
            <a:r>
              <a:rPr lang="en-US" dirty="0" err="1" smtClean="0"/>
              <a:t>Eestis</a:t>
            </a:r>
            <a:r>
              <a:rPr lang="en-US" dirty="0" smtClean="0"/>
              <a:t> </a:t>
            </a:r>
            <a:r>
              <a:rPr lang="en-US" dirty="0" err="1"/>
              <a:t>eristatakse</a:t>
            </a:r>
            <a:r>
              <a:rPr lang="en-US" dirty="0"/>
              <a:t> </a:t>
            </a:r>
            <a:r>
              <a:rPr lang="en-US" dirty="0" err="1"/>
              <a:t>kaheksat</a:t>
            </a:r>
            <a:r>
              <a:rPr lang="en-US" dirty="0"/>
              <a:t> </a:t>
            </a:r>
            <a:r>
              <a:rPr lang="en-US" dirty="0" err="1"/>
              <a:t>klimaatilist</a:t>
            </a:r>
            <a:r>
              <a:rPr lang="en-US" dirty="0"/>
              <a:t> </a:t>
            </a:r>
            <a:r>
              <a:rPr lang="en-US" dirty="0" err="1"/>
              <a:t>aastaaega</a:t>
            </a:r>
            <a:r>
              <a:rPr lang="en-US" dirty="0"/>
              <a:t>: </a:t>
            </a:r>
            <a:r>
              <a:rPr lang="en-US" dirty="0" err="1"/>
              <a:t>nelja</a:t>
            </a:r>
            <a:r>
              <a:rPr lang="en-US" dirty="0"/>
              <a:t> </a:t>
            </a:r>
            <a:r>
              <a:rPr lang="en-US" dirty="0" err="1"/>
              <a:t>põhiaastaaega</a:t>
            </a:r>
            <a:r>
              <a:rPr lang="en-US" dirty="0"/>
              <a:t> (</a:t>
            </a:r>
            <a:r>
              <a:rPr lang="en-US" dirty="0" err="1"/>
              <a:t>kevad</a:t>
            </a:r>
            <a:r>
              <a:rPr lang="en-US" dirty="0"/>
              <a:t>, </a:t>
            </a:r>
            <a:r>
              <a:rPr lang="en-US" dirty="0" err="1"/>
              <a:t>suvi</a:t>
            </a:r>
            <a:r>
              <a:rPr lang="en-US" dirty="0"/>
              <a:t>, </a:t>
            </a:r>
            <a:r>
              <a:rPr lang="en-US" dirty="0" err="1"/>
              <a:t>sügis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talv</a:t>
            </a:r>
            <a:r>
              <a:rPr lang="en-US" dirty="0"/>
              <a:t>)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nelja</a:t>
            </a:r>
            <a:r>
              <a:rPr lang="en-US" dirty="0"/>
              <a:t> </a:t>
            </a:r>
            <a:r>
              <a:rPr lang="en-US" dirty="0" err="1"/>
              <a:t>üleminekuaastaaega</a:t>
            </a:r>
            <a:r>
              <a:rPr lang="en-US" dirty="0"/>
              <a:t> (</a:t>
            </a:r>
            <a:r>
              <a:rPr lang="en-US" dirty="0" err="1"/>
              <a:t>kevadtalv</a:t>
            </a:r>
            <a:r>
              <a:rPr lang="en-US" dirty="0"/>
              <a:t>, </a:t>
            </a:r>
            <a:r>
              <a:rPr lang="en-US" dirty="0" err="1"/>
              <a:t>varakevad</a:t>
            </a:r>
            <a:r>
              <a:rPr lang="en-US" dirty="0"/>
              <a:t>, </a:t>
            </a:r>
            <a:r>
              <a:rPr lang="en-US" dirty="0" err="1"/>
              <a:t>hilissügis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eeltalv</a:t>
            </a:r>
            <a:r>
              <a:rPr lang="en-US" dirty="0"/>
              <a:t>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Suve kestvus</a:t>
            </a:r>
            <a:endParaRPr lang="en-US" dirty="0"/>
          </a:p>
        </p:txBody>
      </p:sp>
      <p:pic>
        <p:nvPicPr>
          <p:cNvPr id="4" name="Sisu kohatäide 3" descr="Suve keskmine kestu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3108" y="1600200"/>
            <a:ext cx="713778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Meteoroloogilised</a:t>
            </a:r>
            <a:r>
              <a:rPr lang="en-US" b="1" dirty="0" smtClean="0"/>
              <a:t> </a:t>
            </a:r>
            <a:r>
              <a:rPr lang="en-US" b="1" dirty="0" err="1" smtClean="0"/>
              <a:t>aastaajad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Meteoroloogilised</a:t>
            </a:r>
            <a:r>
              <a:rPr lang="en-US" dirty="0" smtClean="0"/>
              <a:t> </a:t>
            </a:r>
            <a:r>
              <a:rPr lang="en-US" dirty="0" err="1"/>
              <a:t>ehk</a:t>
            </a:r>
            <a:r>
              <a:rPr lang="en-US" dirty="0"/>
              <a:t> </a:t>
            </a:r>
            <a:r>
              <a:rPr lang="en-US" dirty="0" err="1"/>
              <a:t>kalendrilised</a:t>
            </a:r>
            <a:r>
              <a:rPr lang="en-US" dirty="0"/>
              <a:t> </a:t>
            </a:r>
            <a:r>
              <a:rPr lang="en-US" dirty="0" err="1"/>
              <a:t>aastaajad</a:t>
            </a:r>
            <a:r>
              <a:rPr lang="en-US" dirty="0"/>
              <a:t> on </a:t>
            </a:r>
            <a:r>
              <a:rPr lang="en-US" dirty="0" err="1"/>
              <a:t>neli</a:t>
            </a:r>
            <a:r>
              <a:rPr lang="en-US" dirty="0"/>
              <a:t> </a:t>
            </a:r>
            <a:r>
              <a:rPr lang="en-US" dirty="0" err="1"/>
              <a:t>põhiaastaaega</a:t>
            </a:r>
            <a:r>
              <a:rPr lang="en-US" dirty="0"/>
              <a:t>, </a:t>
            </a:r>
            <a:r>
              <a:rPr lang="en-US" dirty="0" err="1"/>
              <a:t>mis</a:t>
            </a:r>
            <a:r>
              <a:rPr lang="en-US" dirty="0"/>
              <a:t> </a:t>
            </a:r>
            <a:r>
              <a:rPr lang="en-US" dirty="0" err="1"/>
              <a:t>Eestis</a:t>
            </a:r>
            <a:r>
              <a:rPr lang="en-US" dirty="0"/>
              <a:t> </a:t>
            </a:r>
            <a:r>
              <a:rPr lang="en-US" dirty="0" err="1"/>
              <a:t>tähistavad</a:t>
            </a:r>
            <a:r>
              <a:rPr lang="en-US" dirty="0"/>
              <a:t> </a:t>
            </a:r>
            <a:r>
              <a:rPr lang="en-US" dirty="0" err="1"/>
              <a:t>kokkuleppelisi</a:t>
            </a:r>
            <a:r>
              <a:rPr lang="en-US" dirty="0"/>
              <a:t> </a:t>
            </a:r>
            <a:r>
              <a:rPr lang="en-US" dirty="0" err="1"/>
              <a:t>aastaaegade</a:t>
            </a:r>
            <a:r>
              <a:rPr lang="en-US" dirty="0"/>
              <a:t> </a:t>
            </a:r>
            <a:r>
              <a:rPr lang="en-US" dirty="0" err="1"/>
              <a:t>piire</a:t>
            </a:r>
            <a:r>
              <a:rPr lang="en-US" dirty="0"/>
              <a:t> </a:t>
            </a:r>
            <a:r>
              <a:rPr lang="en-US" dirty="0" err="1"/>
              <a:t>täiskuude</a:t>
            </a:r>
            <a:r>
              <a:rPr lang="en-US" dirty="0"/>
              <a:t> </a:t>
            </a:r>
            <a:r>
              <a:rPr lang="en-US" dirty="0" err="1"/>
              <a:t>kaupa</a:t>
            </a:r>
            <a:r>
              <a:rPr lang="en-US" dirty="0" smtClean="0"/>
              <a:t>.</a:t>
            </a:r>
            <a:endParaRPr lang="et-EE" dirty="0" smtClean="0"/>
          </a:p>
          <a:p>
            <a:r>
              <a:rPr lang="en-US" dirty="0" err="1" smtClean="0"/>
              <a:t>Näiteks</a:t>
            </a:r>
            <a:r>
              <a:rPr lang="en-US" dirty="0" smtClean="0"/>
              <a:t> </a:t>
            </a:r>
            <a:r>
              <a:rPr lang="en-US" dirty="0" err="1"/>
              <a:t>meteoroloogiline</a:t>
            </a:r>
            <a:r>
              <a:rPr lang="en-US" dirty="0"/>
              <a:t> </a:t>
            </a:r>
            <a:r>
              <a:rPr lang="en-US" dirty="0" err="1"/>
              <a:t>talv</a:t>
            </a:r>
            <a:r>
              <a:rPr lang="en-US" dirty="0"/>
              <a:t> on </a:t>
            </a:r>
            <a:r>
              <a:rPr lang="en-US" dirty="0" err="1"/>
              <a:t>detsembrist</a:t>
            </a:r>
            <a:r>
              <a:rPr lang="en-US" dirty="0"/>
              <a:t> </a:t>
            </a:r>
            <a:r>
              <a:rPr lang="en-US" dirty="0" err="1"/>
              <a:t>veebruarini</a:t>
            </a:r>
            <a:r>
              <a:rPr lang="en-US" dirty="0"/>
              <a:t>, </a:t>
            </a:r>
            <a:endParaRPr lang="et-EE" dirty="0" smtClean="0"/>
          </a:p>
          <a:p>
            <a:r>
              <a:rPr lang="en-US" dirty="0" err="1" smtClean="0"/>
              <a:t>kevad</a:t>
            </a:r>
            <a:r>
              <a:rPr lang="en-US" dirty="0" smtClean="0"/>
              <a:t> </a:t>
            </a:r>
            <a:r>
              <a:rPr lang="en-US" dirty="0" err="1"/>
              <a:t>märtsist</a:t>
            </a:r>
            <a:r>
              <a:rPr lang="en-US" dirty="0"/>
              <a:t> </a:t>
            </a:r>
            <a:r>
              <a:rPr lang="en-US" dirty="0" err="1"/>
              <a:t>maini</a:t>
            </a:r>
            <a:r>
              <a:rPr lang="en-US" dirty="0"/>
              <a:t>, </a:t>
            </a:r>
            <a:endParaRPr lang="et-EE" dirty="0" smtClean="0"/>
          </a:p>
          <a:p>
            <a:r>
              <a:rPr lang="en-US" dirty="0" err="1" smtClean="0"/>
              <a:t>suvi</a:t>
            </a:r>
            <a:r>
              <a:rPr lang="en-US" dirty="0" smtClean="0"/>
              <a:t> </a:t>
            </a:r>
            <a:r>
              <a:rPr lang="en-US" dirty="0" err="1"/>
              <a:t>juunist</a:t>
            </a:r>
            <a:r>
              <a:rPr lang="en-US" dirty="0"/>
              <a:t> </a:t>
            </a:r>
            <a:r>
              <a:rPr lang="en-US" dirty="0" err="1"/>
              <a:t>augustini</a:t>
            </a:r>
            <a:r>
              <a:rPr lang="en-US" dirty="0"/>
              <a:t>, </a:t>
            </a:r>
            <a:endParaRPr lang="et-EE" dirty="0" smtClean="0"/>
          </a:p>
          <a:p>
            <a:r>
              <a:rPr lang="en-US" dirty="0" err="1" smtClean="0"/>
              <a:t>sügis</a:t>
            </a:r>
            <a:r>
              <a:rPr lang="en-US" dirty="0" smtClean="0"/>
              <a:t> </a:t>
            </a:r>
            <a:r>
              <a:rPr lang="en-US" dirty="0" err="1"/>
              <a:t>septembrist</a:t>
            </a:r>
            <a:r>
              <a:rPr lang="en-US" dirty="0"/>
              <a:t> </a:t>
            </a:r>
            <a:r>
              <a:rPr lang="en-US" dirty="0" err="1"/>
              <a:t>novembrini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Talve kestvus</a:t>
            </a:r>
            <a:endParaRPr lang="en-US" dirty="0"/>
          </a:p>
        </p:txBody>
      </p:sp>
      <p:pic>
        <p:nvPicPr>
          <p:cNvPr id="4" name="Sisu kohatäide 3" descr="Talveperioodi keskmine kestus päevad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3108" y="1600200"/>
            <a:ext cx="713778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Aastaaegade läved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Eestis</a:t>
            </a:r>
            <a:r>
              <a:rPr lang="en-US" dirty="0"/>
              <a:t> </a:t>
            </a:r>
            <a:r>
              <a:rPr lang="en-US" dirty="0" err="1"/>
              <a:t>kasutatakse</a:t>
            </a:r>
            <a:r>
              <a:rPr lang="en-US" dirty="0"/>
              <a:t> </a:t>
            </a:r>
            <a:r>
              <a:rPr lang="en-US" dirty="0" err="1"/>
              <a:t>aastaaegade</a:t>
            </a:r>
            <a:r>
              <a:rPr lang="en-US" dirty="0"/>
              <a:t> </a:t>
            </a:r>
            <a:r>
              <a:rPr lang="en-US" dirty="0" err="1"/>
              <a:t>vahetegemiseks</a:t>
            </a:r>
            <a:r>
              <a:rPr lang="en-US" dirty="0"/>
              <a:t> </a:t>
            </a:r>
            <a:r>
              <a:rPr lang="en-US" dirty="0" err="1"/>
              <a:t>kolme</a:t>
            </a:r>
            <a:r>
              <a:rPr lang="en-US" dirty="0"/>
              <a:t> </a:t>
            </a:r>
            <a:r>
              <a:rPr lang="en-US" dirty="0" err="1"/>
              <a:t>kokkuleppelist</a:t>
            </a:r>
            <a:r>
              <a:rPr lang="en-US" dirty="0"/>
              <a:t> </a:t>
            </a:r>
            <a:r>
              <a:rPr lang="en-US" dirty="0" err="1"/>
              <a:t>aastaajapiiri</a:t>
            </a:r>
            <a:r>
              <a:rPr lang="en-US" dirty="0"/>
              <a:t>:</a:t>
            </a:r>
          </a:p>
          <a:p>
            <a:r>
              <a:rPr lang="en-US" dirty="0" err="1"/>
              <a:t>vee</a:t>
            </a:r>
            <a:r>
              <a:rPr lang="en-US" dirty="0"/>
              <a:t> </a:t>
            </a:r>
            <a:r>
              <a:rPr lang="en-US" dirty="0" err="1"/>
              <a:t>külmumistemperatuur</a:t>
            </a:r>
            <a:r>
              <a:rPr lang="en-US" dirty="0"/>
              <a:t> 0 °C</a:t>
            </a:r>
          </a:p>
          <a:p>
            <a:r>
              <a:rPr lang="en-US" dirty="0" err="1"/>
              <a:t>vegetatsioonitemperatuur</a:t>
            </a:r>
            <a:r>
              <a:rPr lang="en-US" dirty="0"/>
              <a:t> +5 °C, </a:t>
            </a:r>
            <a:r>
              <a:rPr lang="en-US" dirty="0" err="1"/>
              <a:t>mis</a:t>
            </a:r>
            <a:r>
              <a:rPr lang="en-US" dirty="0"/>
              <a:t> on </a:t>
            </a:r>
            <a:r>
              <a:rPr lang="en-US" dirty="0" err="1"/>
              <a:t>tähelepanekute</a:t>
            </a:r>
            <a:r>
              <a:rPr lang="en-US" dirty="0"/>
              <a:t> </a:t>
            </a:r>
            <a:r>
              <a:rPr lang="en-US" dirty="0" err="1"/>
              <a:t>alusel</a:t>
            </a:r>
            <a:r>
              <a:rPr lang="en-US" dirty="0"/>
              <a:t> </a:t>
            </a:r>
            <a:r>
              <a:rPr lang="en-US" dirty="0" err="1"/>
              <a:t>leitud</a:t>
            </a:r>
            <a:r>
              <a:rPr lang="en-US" dirty="0"/>
              <a:t> </a:t>
            </a:r>
            <a:r>
              <a:rPr lang="en-US" dirty="0" err="1"/>
              <a:t>piir</a:t>
            </a:r>
            <a:r>
              <a:rPr lang="en-US" dirty="0"/>
              <a:t>, </a:t>
            </a:r>
            <a:r>
              <a:rPr lang="en-US" dirty="0" err="1"/>
              <a:t>kus</a:t>
            </a:r>
            <a:r>
              <a:rPr lang="en-US" dirty="0"/>
              <a:t> </a:t>
            </a:r>
            <a:r>
              <a:rPr lang="en-US" dirty="0" err="1"/>
              <a:t>taimekasv</a:t>
            </a:r>
            <a:r>
              <a:rPr lang="en-US" dirty="0"/>
              <a:t> </a:t>
            </a:r>
            <a:r>
              <a:rPr lang="en-US" dirty="0" err="1"/>
              <a:t>reaalselt</a:t>
            </a:r>
            <a:r>
              <a:rPr lang="en-US" dirty="0"/>
              <a:t> </a:t>
            </a:r>
            <a:r>
              <a:rPr lang="en-US" dirty="0" err="1"/>
              <a:t>alguse</a:t>
            </a:r>
            <a:r>
              <a:rPr lang="en-US" dirty="0"/>
              <a:t> </a:t>
            </a:r>
            <a:r>
              <a:rPr lang="en-US" dirty="0" err="1"/>
              <a:t>saab</a:t>
            </a:r>
            <a:r>
              <a:rPr lang="en-US" dirty="0"/>
              <a:t>.</a:t>
            </a:r>
          </a:p>
          <a:p>
            <a:r>
              <a:rPr lang="en-US" dirty="0" err="1"/>
              <a:t>kokkuleppeline</a:t>
            </a:r>
            <a:r>
              <a:rPr lang="en-US" dirty="0"/>
              <a:t> </a:t>
            </a:r>
            <a:r>
              <a:rPr lang="en-US" dirty="0" err="1"/>
              <a:t>piir</a:t>
            </a:r>
            <a:r>
              <a:rPr lang="en-US" dirty="0"/>
              <a:t>, </a:t>
            </a:r>
            <a:r>
              <a:rPr lang="en-US" dirty="0" err="1"/>
              <a:t>ööpäeva</a:t>
            </a:r>
            <a:r>
              <a:rPr lang="en-US" dirty="0"/>
              <a:t> </a:t>
            </a:r>
            <a:r>
              <a:rPr lang="en-US" dirty="0" err="1"/>
              <a:t>keskmine</a:t>
            </a:r>
            <a:r>
              <a:rPr lang="en-US" dirty="0"/>
              <a:t> </a:t>
            </a:r>
            <a:r>
              <a:rPr lang="en-US" dirty="0" err="1"/>
              <a:t>üle</a:t>
            </a:r>
            <a:r>
              <a:rPr lang="en-US" dirty="0"/>
              <a:t> 13 °</a:t>
            </a:r>
            <a:r>
              <a:rPr lang="en-US" dirty="0" smtClean="0"/>
              <a:t>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Soomustindikud </a:t>
            </a:r>
            <a:endParaRPr lang="en-US" dirty="0"/>
          </a:p>
        </p:txBody>
      </p:sp>
      <p:pic>
        <p:nvPicPr>
          <p:cNvPr id="4" name="Sisu kohatäide 3" descr="P18209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Aastaaegade tunnused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kevadtalv</a:t>
            </a:r>
            <a:r>
              <a:rPr lang="en-US" dirty="0"/>
              <a:t> </a:t>
            </a:r>
            <a:r>
              <a:rPr lang="en-US" dirty="0" err="1"/>
              <a:t>ehk</a:t>
            </a:r>
            <a:r>
              <a:rPr lang="en-US" dirty="0"/>
              <a:t> </a:t>
            </a:r>
            <a:r>
              <a:rPr lang="en-US" dirty="0" err="1"/>
              <a:t>eelkevad</a:t>
            </a:r>
            <a:r>
              <a:rPr lang="en-US" dirty="0"/>
              <a:t>: </a:t>
            </a:r>
            <a:r>
              <a:rPr lang="en-US" dirty="0" err="1"/>
              <a:t>lume</a:t>
            </a:r>
            <a:r>
              <a:rPr lang="en-US" dirty="0"/>
              <a:t> </a:t>
            </a:r>
            <a:r>
              <a:rPr lang="en-US" dirty="0" err="1"/>
              <a:t>sulamise</a:t>
            </a:r>
            <a:r>
              <a:rPr lang="en-US" dirty="0"/>
              <a:t> </a:t>
            </a:r>
            <a:r>
              <a:rPr lang="en-US" dirty="0" err="1"/>
              <a:t>periood</a:t>
            </a:r>
            <a:r>
              <a:rPr lang="en-US" dirty="0"/>
              <a:t>, </a:t>
            </a:r>
            <a:r>
              <a:rPr lang="en-US" dirty="0" err="1"/>
              <a:t>mis</a:t>
            </a:r>
            <a:r>
              <a:rPr lang="en-US" dirty="0"/>
              <a:t> </a:t>
            </a:r>
            <a:r>
              <a:rPr lang="en-US" dirty="0" err="1"/>
              <a:t>algab</a:t>
            </a:r>
            <a:r>
              <a:rPr lang="en-US" dirty="0"/>
              <a:t> </a:t>
            </a:r>
            <a:r>
              <a:rPr lang="en-US" dirty="0" err="1"/>
              <a:t>päevast</a:t>
            </a:r>
            <a:r>
              <a:rPr lang="en-US" dirty="0"/>
              <a:t>,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saavutavad</a:t>
            </a:r>
            <a:r>
              <a:rPr lang="en-US" dirty="0"/>
              <a:t> </a:t>
            </a:r>
            <a:r>
              <a:rPr lang="en-US" dirty="0" err="1"/>
              <a:t>ülekaalu</a:t>
            </a:r>
            <a:r>
              <a:rPr lang="en-US" dirty="0"/>
              <a:t> </a:t>
            </a:r>
            <a:r>
              <a:rPr lang="en-US" dirty="0" err="1"/>
              <a:t>sulailmad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lumikatte</a:t>
            </a:r>
            <a:r>
              <a:rPr lang="en-US" dirty="0"/>
              <a:t> </a:t>
            </a:r>
            <a:r>
              <a:rPr lang="en-US" dirty="0" err="1"/>
              <a:t>paksus</a:t>
            </a:r>
            <a:r>
              <a:rPr lang="en-US" dirty="0"/>
              <a:t> </a:t>
            </a:r>
            <a:r>
              <a:rPr lang="en-US" dirty="0" err="1"/>
              <a:t>hakkab</a:t>
            </a:r>
            <a:r>
              <a:rPr lang="en-US" dirty="0"/>
              <a:t> </a:t>
            </a:r>
            <a:r>
              <a:rPr lang="en-US" dirty="0" err="1"/>
              <a:t>vähenema</a:t>
            </a:r>
            <a:r>
              <a:rPr lang="en-US" dirty="0" smtClean="0"/>
              <a:t>.</a:t>
            </a:r>
            <a:endParaRPr lang="et-EE" dirty="0" smtClean="0"/>
          </a:p>
          <a:p>
            <a:r>
              <a:rPr lang="en-US" dirty="0" smtClean="0"/>
              <a:t> </a:t>
            </a:r>
            <a:r>
              <a:rPr lang="en-US" dirty="0" err="1"/>
              <a:t>Märgib</a:t>
            </a:r>
            <a:r>
              <a:rPr lang="en-US" dirty="0"/>
              <a:t> ka </a:t>
            </a:r>
            <a:r>
              <a:rPr lang="en-US" dirty="0" err="1"/>
              <a:t>aega</a:t>
            </a:r>
            <a:r>
              <a:rPr lang="en-US" dirty="0"/>
              <a:t>,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lumi</a:t>
            </a:r>
            <a:r>
              <a:rPr lang="en-US" dirty="0"/>
              <a:t> on </a:t>
            </a:r>
            <a:r>
              <a:rPr lang="en-US" dirty="0" err="1"/>
              <a:t>sulanud</a:t>
            </a:r>
            <a:r>
              <a:rPr lang="en-US" dirty="0"/>
              <a:t>, </a:t>
            </a:r>
            <a:r>
              <a:rPr lang="en-US" dirty="0" err="1"/>
              <a:t>kuid</a:t>
            </a:r>
            <a:r>
              <a:rPr lang="en-US" dirty="0"/>
              <a:t> </a:t>
            </a:r>
            <a:r>
              <a:rPr lang="en-US" dirty="0" err="1"/>
              <a:t>talvised</a:t>
            </a:r>
            <a:r>
              <a:rPr lang="en-US" dirty="0"/>
              <a:t> </a:t>
            </a:r>
            <a:r>
              <a:rPr lang="en-US" dirty="0" err="1"/>
              <a:t>ilmad</a:t>
            </a:r>
            <a:r>
              <a:rPr lang="en-US" dirty="0"/>
              <a:t> </a:t>
            </a:r>
            <a:r>
              <a:rPr lang="en-US" dirty="0" err="1"/>
              <a:t>tulevad</a:t>
            </a:r>
            <a:r>
              <a:rPr lang="en-US" dirty="0"/>
              <a:t> </a:t>
            </a:r>
            <a:r>
              <a:rPr lang="en-US" dirty="0" err="1"/>
              <a:t>ajutiselt</a:t>
            </a:r>
            <a:r>
              <a:rPr lang="en-US" dirty="0"/>
              <a:t> </a:t>
            </a:r>
            <a:r>
              <a:rPr lang="en-US" dirty="0" err="1"/>
              <a:t>tagasi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Kevad 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varakevad</a:t>
            </a:r>
            <a:r>
              <a:rPr lang="en-US" dirty="0"/>
              <a:t> </a:t>
            </a:r>
            <a:r>
              <a:rPr lang="en-US" dirty="0" err="1"/>
              <a:t>algab</a:t>
            </a:r>
            <a:r>
              <a:rPr lang="en-US" dirty="0"/>
              <a:t> </a:t>
            </a:r>
            <a:r>
              <a:rPr lang="en-US" dirty="0" err="1"/>
              <a:t>ajast</a:t>
            </a:r>
            <a:r>
              <a:rPr lang="en-US" dirty="0"/>
              <a:t>,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lumi</a:t>
            </a:r>
            <a:r>
              <a:rPr lang="en-US" dirty="0"/>
              <a:t> on </a:t>
            </a:r>
            <a:r>
              <a:rPr lang="en-US" dirty="0" err="1"/>
              <a:t>täielikult</a:t>
            </a:r>
            <a:r>
              <a:rPr lang="en-US" dirty="0"/>
              <a:t> </a:t>
            </a:r>
            <a:r>
              <a:rPr lang="en-US" dirty="0" err="1"/>
              <a:t>sulanud</a:t>
            </a:r>
            <a:r>
              <a:rPr lang="en-US" dirty="0"/>
              <a:t>,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lõpeb</a:t>
            </a:r>
            <a:r>
              <a:rPr lang="en-US" dirty="0"/>
              <a:t> </a:t>
            </a:r>
            <a:r>
              <a:rPr lang="en-US" dirty="0" err="1"/>
              <a:t>taimede</a:t>
            </a:r>
            <a:r>
              <a:rPr lang="en-US" dirty="0"/>
              <a:t> </a:t>
            </a:r>
            <a:r>
              <a:rPr lang="en-US" dirty="0" err="1"/>
              <a:t>vegetatsiooniperioodi</a:t>
            </a:r>
            <a:r>
              <a:rPr lang="en-US" dirty="0"/>
              <a:t> </a:t>
            </a:r>
            <a:r>
              <a:rPr lang="en-US" dirty="0" err="1"/>
              <a:t>algusega</a:t>
            </a:r>
            <a:endParaRPr lang="en-US" dirty="0"/>
          </a:p>
          <a:p>
            <a:r>
              <a:rPr lang="en-US" dirty="0" err="1"/>
              <a:t>kevad</a:t>
            </a:r>
            <a:r>
              <a:rPr lang="en-US" dirty="0"/>
              <a:t> </a:t>
            </a:r>
            <a:r>
              <a:rPr lang="en-US" dirty="0" err="1"/>
              <a:t>ehk</a:t>
            </a:r>
            <a:r>
              <a:rPr lang="en-US" dirty="0"/>
              <a:t> </a:t>
            </a:r>
            <a:r>
              <a:rPr lang="en-US" dirty="0" err="1"/>
              <a:t>päriskevad</a:t>
            </a:r>
            <a:r>
              <a:rPr lang="en-US" dirty="0"/>
              <a:t> </a:t>
            </a:r>
            <a:r>
              <a:rPr lang="en-US" dirty="0" err="1"/>
              <a:t>algab</a:t>
            </a:r>
            <a:r>
              <a:rPr lang="en-US" dirty="0"/>
              <a:t> </a:t>
            </a:r>
            <a:r>
              <a:rPr lang="en-US" dirty="0" err="1"/>
              <a:t>taimede</a:t>
            </a:r>
            <a:r>
              <a:rPr lang="en-US" dirty="0"/>
              <a:t> </a:t>
            </a:r>
            <a:r>
              <a:rPr lang="en-US" dirty="0" err="1"/>
              <a:t>vegetatsiooniperioodiga</a:t>
            </a:r>
            <a:r>
              <a:rPr lang="en-US" dirty="0"/>
              <a:t>,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ööpäeva</a:t>
            </a:r>
            <a:r>
              <a:rPr lang="en-US" dirty="0"/>
              <a:t> </a:t>
            </a:r>
            <a:r>
              <a:rPr lang="en-US" dirty="0" err="1"/>
              <a:t>keskmine</a:t>
            </a:r>
            <a:r>
              <a:rPr lang="en-US" dirty="0"/>
              <a:t> </a:t>
            </a:r>
            <a:r>
              <a:rPr lang="en-US" dirty="0" err="1"/>
              <a:t>temperatuur</a:t>
            </a:r>
            <a:r>
              <a:rPr lang="en-US" dirty="0"/>
              <a:t> </a:t>
            </a:r>
            <a:r>
              <a:rPr lang="en-US" dirty="0" err="1"/>
              <a:t>tõuseb</a:t>
            </a:r>
            <a:r>
              <a:rPr lang="en-US" dirty="0"/>
              <a:t> </a:t>
            </a:r>
            <a:r>
              <a:rPr lang="en-US" dirty="0" err="1"/>
              <a:t>üle</a:t>
            </a:r>
            <a:r>
              <a:rPr lang="en-US" dirty="0"/>
              <a:t> +5 °C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Mõiste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Fenoloogilised</a:t>
            </a:r>
            <a:r>
              <a:rPr lang="en-US" b="1" dirty="0"/>
              <a:t> </a:t>
            </a:r>
            <a:r>
              <a:rPr lang="en-US" b="1" dirty="0" err="1"/>
              <a:t>aastaajad</a:t>
            </a:r>
            <a:r>
              <a:rPr lang="en-US" dirty="0"/>
              <a:t> on </a:t>
            </a:r>
            <a:r>
              <a:rPr lang="en-US" dirty="0" err="1"/>
              <a:t>aastaaegade</a:t>
            </a:r>
            <a:r>
              <a:rPr lang="en-US" dirty="0"/>
              <a:t> </a:t>
            </a:r>
            <a:r>
              <a:rPr lang="en-US" dirty="0" err="1"/>
              <a:t>jaotamise</a:t>
            </a:r>
            <a:r>
              <a:rPr lang="en-US" dirty="0"/>
              <a:t> </a:t>
            </a:r>
            <a:r>
              <a:rPr lang="en-US" dirty="0" err="1"/>
              <a:t>viis</a:t>
            </a:r>
            <a:r>
              <a:rPr lang="en-US" dirty="0"/>
              <a:t> </a:t>
            </a:r>
            <a:r>
              <a:rPr lang="en-US" dirty="0" err="1"/>
              <a:t>elus</a:t>
            </a:r>
            <a:r>
              <a:rPr lang="en-US" dirty="0"/>
              <a:t>-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eluta</a:t>
            </a:r>
            <a:r>
              <a:rPr lang="en-US" dirty="0"/>
              <a:t> </a:t>
            </a:r>
            <a:r>
              <a:rPr lang="en-US" dirty="0" err="1"/>
              <a:t>looduses</a:t>
            </a:r>
            <a:r>
              <a:rPr lang="en-US" dirty="0"/>
              <a:t> </a:t>
            </a:r>
            <a:r>
              <a:rPr lang="en-US" dirty="0" err="1"/>
              <a:t>esinevate</a:t>
            </a:r>
            <a:r>
              <a:rPr lang="en-US" dirty="0"/>
              <a:t> </a:t>
            </a:r>
            <a:r>
              <a:rPr lang="en-US" dirty="0" err="1"/>
              <a:t>sesoonsete</a:t>
            </a:r>
            <a:r>
              <a:rPr lang="en-US" dirty="0"/>
              <a:t> </a:t>
            </a:r>
            <a:r>
              <a:rPr lang="en-US" dirty="0" err="1"/>
              <a:t>muutuste</a:t>
            </a:r>
            <a:r>
              <a:rPr lang="en-US" dirty="0"/>
              <a:t> </a:t>
            </a:r>
            <a:r>
              <a:rPr lang="en-US" dirty="0" err="1"/>
              <a:t>ehk</a:t>
            </a:r>
            <a:r>
              <a:rPr lang="en-US" dirty="0"/>
              <a:t> </a:t>
            </a:r>
            <a:r>
              <a:rPr lang="en-US" dirty="0" err="1"/>
              <a:t>fenofaaside</a:t>
            </a:r>
            <a:r>
              <a:rPr lang="en-US" dirty="0"/>
              <a:t> </a:t>
            </a:r>
            <a:r>
              <a:rPr lang="en-US" dirty="0" err="1"/>
              <a:t>järgi</a:t>
            </a:r>
            <a:r>
              <a:rPr lang="en-US" dirty="0"/>
              <a:t>. </a:t>
            </a:r>
            <a:r>
              <a:rPr lang="en-US" dirty="0" err="1"/>
              <a:t>Fenofaaside</a:t>
            </a:r>
            <a:r>
              <a:rPr lang="en-US" dirty="0"/>
              <a:t> </a:t>
            </a:r>
            <a:r>
              <a:rPr lang="en-US" dirty="0" err="1"/>
              <a:t>alguskuupäevade</a:t>
            </a:r>
            <a:r>
              <a:rPr lang="en-US" dirty="0"/>
              <a:t> </a:t>
            </a:r>
            <a:r>
              <a:rPr lang="en-US" dirty="0" err="1"/>
              <a:t>järgi</a:t>
            </a:r>
            <a:r>
              <a:rPr lang="en-US" dirty="0"/>
              <a:t> </a:t>
            </a:r>
            <a:r>
              <a:rPr lang="en-US" dirty="0" err="1"/>
              <a:t>saab</a:t>
            </a:r>
            <a:r>
              <a:rPr lang="en-US" dirty="0"/>
              <a:t> </a:t>
            </a:r>
            <a:r>
              <a:rPr lang="en-US" dirty="0" err="1"/>
              <a:t>moodustada</a:t>
            </a:r>
            <a:r>
              <a:rPr lang="en-US" dirty="0"/>
              <a:t> </a:t>
            </a:r>
            <a:r>
              <a:rPr lang="en-US" dirty="0" err="1"/>
              <a:t>fenoloogilise</a:t>
            </a:r>
            <a:r>
              <a:rPr lang="en-US" dirty="0"/>
              <a:t> </a:t>
            </a:r>
            <a:r>
              <a:rPr lang="en-US" dirty="0" err="1"/>
              <a:t>kalendri</a:t>
            </a:r>
            <a:r>
              <a:rPr lang="en-US" dirty="0"/>
              <a:t>, </a:t>
            </a:r>
            <a:r>
              <a:rPr lang="en-US" dirty="0" err="1"/>
              <a:t>mis</a:t>
            </a:r>
            <a:r>
              <a:rPr lang="en-US" dirty="0"/>
              <a:t> on </a:t>
            </a:r>
            <a:r>
              <a:rPr lang="en-US" dirty="0" err="1"/>
              <a:t>lähedalt</a:t>
            </a:r>
            <a:r>
              <a:rPr lang="en-US" dirty="0"/>
              <a:t> </a:t>
            </a:r>
            <a:r>
              <a:rPr lang="en-US" dirty="0" err="1"/>
              <a:t>seotud</a:t>
            </a:r>
            <a:r>
              <a:rPr lang="en-US" dirty="0"/>
              <a:t> </a:t>
            </a:r>
            <a:r>
              <a:rPr lang="en-US" dirty="0" err="1"/>
              <a:t>ilmastiku</a:t>
            </a:r>
            <a:r>
              <a:rPr lang="en-US" dirty="0"/>
              <a:t> </a:t>
            </a:r>
            <a:r>
              <a:rPr lang="en-US" dirty="0" err="1"/>
              <a:t>muutustega</a:t>
            </a:r>
            <a:r>
              <a:rPr lang="en-US" dirty="0"/>
              <a:t>, </a:t>
            </a:r>
            <a:r>
              <a:rPr lang="en-US" dirty="0" err="1"/>
              <a:t>kuid</a:t>
            </a:r>
            <a:r>
              <a:rPr lang="en-US" dirty="0"/>
              <a:t> </a:t>
            </a:r>
            <a:r>
              <a:rPr lang="en-US" dirty="0" err="1"/>
              <a:t>siiski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ole </a:t>
            </a:r>
            <a:r>
              <a:rPr lang="en-US" dirty="0" err="1"/>
              <a:t>fenoloogilised</a:t>
            </a:r>
            <a:r>
              <a:rPr lang="en-US" dirty="0"/>
              <a:t> </a:t>
            </a:r>
            <a:r>
              <a:rPr lang="en-US" dirty="0" err="1"/>
              <a:t>aastaajad</a:t>
            </a:r>
            <a:r>
              <a:rPr lang="en-US" dirty="0"/>
              <a:t> </a:t>
            </a:r>
            <a:r>
              <a:rPr lang="en-US" dirty="0" err="1"/>
              <a:t>päris</a:t>
            </a:r>
            <a:r>
              <a:rPr lang="en-US" dirty="0"/>
              <a:t> </a:t>
            </a:r>
            <a:r>
              <a:rPr lang="en-US" dirty="0" err="1"/>
              <a:t>samad</a:t>
            </a:r>
            <a:r>
              <a:rPr lang="en-US" dirty="0"/>
              <a:t> </a:t>
            </a:r>
            <a:r>
              <a:rPr lang="en-US" dirty="0" err="1"/>
              <a:t>mis</a:t>
            </a:r>
            <a:r>
              <a:rPr lang="en-US" dirty="0"/>
              <a:t> </a:t>
            </a:r>
            <a:r>
              <a:rPr lang="en-US" dirty="0" err="1"/>
              <a:t>klimaatilised</a:t>
            </a:r>
            <a:r>
              <a:rPr lang="en-US" dirty="0"/>
              <a:t> </a:t>
            </a:r>
            <a:r>
              <a:rPr lang="en-US" dirty="0" err="1"/>
              <a:t>aastaajad</a:t>
            </a:r>
            <a:r>
              <a:rPr lang="en-US" dirty="0"/>
              <a:t>. </a:t>
            </a:r>
            <a:r>
              <a:rPr lang="en-US" dirty="0" err="1"/>
              <a:t>Inglise</a:t>
            </a:r>
            <a:r>
              <a:rPr lang="en-US" dirty="0"/>
              <a:t> </a:t>
            </a:r>
            <a:r>
              <a:rPr lang="en-US" dirty="0" err="1"/>
              <a:t>keeles</a:t>
            </a:r>
            <a:r>
              <a:rPr lang="en-US" dirty="0"/>
              <a:t> </a:t>
            </a:r>
            <a:r>
              <a:rPr lang="en-US" dirty="0" err="1"/>
              <a:t>nimetatakse</a:t>
            </a:r>
            <a:r>
              <a:rPr lang="en-US" dirty="0"/>
              <a:t> </a:t>
            </a:r>
            <a:r>
              <a:rPr lang="en-US" dirty="0" err="1"/>
              <a:t>neid</a:t>
            </a:r>
            <a:r>
              <a:rPr lang="en-US" dirty="0"/>
              <a:t> </a:t>
            </a:r>
            <a:r>
              <a:rPr lang="en-US" dirty="0" err="1"/>
              <a:t>ökoloogilisteks</a:t>
            </a:r>
            <a:r>
              <a:rPr lang="en-US" dirty="0"/>
              <a:t> </a:t>
            </a:r>
            <a:r>
              <a:rPr lang="en-US" dirty="0" err="1"/>
              <a:t>aastaaegadeks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Jumalakäpp </a:t>
            </a:r>
            <a:endParaRPr lang="en-US" dirty="0"/>
          </a:p>
        </p:txBody>
      </p:sp>
      <p:pic>
        <p:nvPicPr>
          <p:cNvPr id="4" name="Sisu kohatäide 3" descr="jumalakäp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Suvi ja sügis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suvi</a:t>
            </a:r>
            <a:r>
              <a:rPr lang="en-US" dirty="0"/>
              <a:t> </a:t>
            </a:r>
            <a:r>
              <a:rPr lang="en-US" dirty="0" err="1"/>
              <a:t>algab</a:t>
            </a:r>
            <a:r>
              <a:rPr lang="en-US" dirty="0"/>
              <a:t> </a:t>
            </a:r>
            <a:r>
              <a:rPr lang="en-US" dirty="0" err="1"/>
              <a:t>ööpäeva</a:t>
            </a:r>
            <a:r>
              <a:rPr lang="en-US" dirty="0"/>
              <a:t> </a:t>
            </a:r>
            <a:r>
              <a:rPr lang="en-US" dirty="0" err="1"/>
              <a:t>keskmise</a:t>
            </a:r>
            <a:r>
              <a:rPr lang="en-US" dirty="0"/>
              <a:t> </a:t>
            </a:r>
            <a:r>
              <a:rPr lang="en-US" dirty="0" err="1"/>
              <a:t>temperatuuri</a:t>
            </a:r>
            <a:r>
              <a:rPr lang="en-US" dirty="0"/>
              <a:t> </a:t>
            </a:r>
            <a:r>
              <a:rPr lang="en-US" dirty="0" err="1"/>
              <a:t>püsiva</a:t>
            </a:r>
            <a:r>
              <a:rPr lang="en-US" dirty="0"/>
              <a:t> </a:t>
            </a:r>
            <a:r>
              <a:rPr lang="en-US" dirty="0" err="1"/>
              <a:t>tõusmisega</a:t>
            </a:r>
            <a:r>
              <a:rPr lang="en-US" dirty="0"/>
              <a:t> </a:t>
            </a:r>
            <a:r>
              <a:rPr lang="en-US" dirty="0" err="1"/>
              <a:t>üle</a:t>
            </a:r>
            <a:r>
              <a:rPr lang="en-US" dirty="0"/>
              <a:t> 13 °C</a:t>
            </a:r>
          </a:p>
          <a:p>
            <a:r>
              <a:rPr lang="en-US" dirty="0" err="1"/>
              <a:t>sügis</a:t>
            </a:r>
            <a:r>
              <a:rPr lang="en-US" dirty="0"/>
              <a:t> </a:t>
            </a:r>
            <a:r>
              <a:rPr lang="en-US" dirty="0" err="1"/>
              <a:t>algab</a:t>
            </a:r>
            <a:r>
              <a:rPr lang="en-US" dirty="0"/>
              <a:t>,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ööpäeva</a:t>
            </a:r>
            <a:r>
              <a:rPr lang="en-US" dirty="0"/>
              <a:t> </a:t>
            </a:r>
            <a:r>
              <a:rPr lang="en-US" dirty="0" err="1"/>
              <a:t>keskmine</a:t>
            </a:r>
            <a:r>
              <a:rPr lang="en-US" dirty="0"/>
              <a:t> </a:t>
            </a:r>
            <a:r>
              <a:rPr lang="en-US" dirty="0" err="1"/>
              <a:t>temperatuur</a:t>
            </a:r>
            <a:r>
              <a:rPr lang="en-US" dirty="0"/>
              <a:t> </a:t>
            </a:r>
            <a:r>
              <a:rPr lang="en-US" dirty="0" err="1"/>
              <a:t>langeb</a:t>
            </a:r>
            <a:r>
              <a:rPr lang="en-US" dirty="0"/>
              <a:t> </a:t>
            </a:r>
            <a:r>
              <a:rPr lang="en-US" dirty="0" err="1"/>
              <a:t>püsivalt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13 °C,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lõpeb</a:t>
            </a:r>
            <a:r>
              <a:rPr lang="en-US" dirty="0"/>
              <a:t> </a:t>
            </a:r>
            <a:r>
              <a:rPr lang="en-US" dirty="0" err="1"/>
              <a:t>taimede</a:t>
            </a:r>
            <a:r>
              <a:rPr lang="en-US" dirty="0"/>
              <a:t> </a:t>
            </a:r>
            <a:r>
              <a:rPr lang="en-US" dirty="0" err="1" smtClean="0"/>
              <a:t>vegetatsiooniperioodiga</a:t>
            </a:r>
            <a:endParaRPr lang="et-EE" dirty="0" smtClean="0"/>
          </a:p>
          <a:p>
            <a:r>
              <a:rPr lang="en-US" dirty="0" err="1"/>
              <a:t>hilissügis</a:t>
            </a:r>
            <a:r>
              <a:rPr lang="en-US" dirty="0"/>
              <a:t> </a:t>
            </a:r>
            <a:r>
              <a:rPr lang="en-US" dirty="0" err="1"/>
              <a:t>algab</a:t>
            </a:r>
            <a:r>
              <a:rPr lang="en-US" dirty="0"/>
              <a:t>,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ööpäeva</a:t>
            </a:r>
            <a:r>
              <a:rPr lang="en-US" dirty="0"/>
              <a:t> </a:t>
            </a:r>
            <a:r>
              <a:rPr lang="en-US" dirty="0" err="1"/>
              <a:t>keskmine</a:t>
            </a:r>
            <a:r>
              <a:rPr lang="en-US" dirty="0"/>
              <a:t> </a:t>
            </a:r>
            <a:r>
              <a:rPr lang="en-US" dirty="0" err="1"/>
              <a:t>temperatuur</a:t>
            </a:r>
            <a:r>
              <a:rPr lang="en-US" dirty="0"/>
              <a:t> </a:t>
            </a:r>
            <a:r>
              <a:rPr lang="en-US" dirty="0" err="1"/>
              <a:t>langeb</a:t>
            </a:r>
            <a:r>
              <a:rPr lang="en-US" dirty="0"/>
              <a:t> </a:t>
            </a:r>
            <a:r>
              <a:rPr lang="en-US" dirty="0" err="1"/>
              <a:t>püsivalt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5 °C, </a:t>
            </a:r>
            <a:r>
              <a:rPr lang="en-US" dirty="0" err="1"/>
              <a:t>mis</a:t>
            </a:r>
            <a:r>
              <a:rPr lang="en-US" dirty="0"/>
              <a:t> on </a:t>
            </a:r>
            <a:r>
              <a:rPr lang="en-US" dirty="0" err="1"/>
              <a:t>ühtlasi</a:t>
            </a:r>
            <a:r>
              <a:rPr lang="en-US" dirty="0"/>
              <a:t> </a:t>
            </a:r>
            <a:r>
              <a:rPr lang="en-US" dirty="0" err="1"/>
              <a:t>taimede</a:t>
            </a:r>
            <a:r>
              <a:rPr lang="en-US" dirty="0"/>
              <a:t> </a:t>
            </a:r>
            <a:r>
              <a:rPr lang="en-US" dirty="0" err="1"/>
              <a:t>vegetatsiooniperioodi</a:t>
            </a:r>
            <a:r>
              <a:rPr lang="en-US" dirty="0"/>
              <a:t> </a:t>
            </a:r>
            <a:r>
              <a:rPr lang="en-US" dirty="0" err="1"/>
              <a:t>lõpp</a:t>
            </a:r>
            <a:r>
              <a:rPr lang="en-US" dirty="0"/>
              <a:t>,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lõpeb</a:t>
            </a:r>
            <a:r>
              <a:rPr lang="en-US" dirty="0"/>
              <a:t> </a:t>
            </a:r>
            <a:r>
              <a:rPr lang="en-US" dirty="0" err="1"/>
              <a:t>esimese</a:t>
            </a:r>
            <a:r>
              <a:rPr lang="en-US" dirty="0"/>
              <a:t> </a:t>
            </a:r>
            <a:r>
              <a:rPr lang="en-US" dirty="0" err="1"/>
              <a:t>ajutise</a:t>
            </a:r>
            <a:r>
              <a:rPr lang="en-US" dirty="0"/>
              <a:t> </a:t>
            </a:r>
            <a:r>
              <a:rPr lang="en-US" dirty="0" err="1"/>
              <a:t>lumikatte</a:t>
            </a:r>
            <a:r>
              <a:rPr lang="en-US" dirty="0"/>
              <a:t> </a:t>
            </a:r>
            <a:r>
              <a:rPr lang="en-US" dirty="0" err="1" smtClean="0"/>
              <a:t>tulekuga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Erakmesilane </a:t>
            </a:r>
            <a:endParaRPr lang="en-US" dirty="0"/>
          </a:p>
        </p:txBody>
      </p:sp>
      <p:pic>
        <p:nvPicPr>
          <p:cNvPr id="4" name="Sisu kohatäide 3" descr="IMG_15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Talv 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eeltalv</a:t>
            </a:r>
            <a:r>
              <a:rPr lang="en-US" dirty="0"/>
              <a:t> </a:t>
            </a:r>
            <a:r>
              <a:rPr lang="en-US" dirty="0" err="1"/>
              <a:t>algab</a:t>
            </a:r>
            <a:r>
              <a:rPr lang="en-US" dirty="0"/>
              <a:t> </a:t>
            </a:r>
            <a:r>
              <a:rPr lang="en-US" dirty="0" err="1"/>
              <a:t>esimeste</a:t>
            </a:r>
            <a:r>
              <a:rPr lang="en-US" dirty="0"/>
              <a:t> </a:t>
            </a:r>
            <a:r>
              <a:rPr lang="en-US" dirty="0" err="1"/>
              <a:t>külmailmade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ajutise</a:t>
            </a:r>
            <a:r>
              <a:rPr lang="en-US" dirty="0"/>
              <a:t> </a:t>
            </a:r>
            <a:r>
              <a:rPr lang="en-US" dirty="0" err="1"/>
              <a:t>lumikatte</a:t>
            </a:r>
            <a:r>
              <a:rPr lang="en-US" dirty="0"/>
              <a:t> </a:t>
            </a:r>
            <a:r>
              <a:rPr lang="en-US" dirty="0" err="1"/>
              <a:t>moodustumisega</a:t>
            </a:r>
            <a:r>
              <a:rPr lang="en-US" dirty="0"/>
              <a:t>, </a:t>
            </a:r>
            <a:r>
              <a:rPr lang="en-US" dirty="0" err="1"/>
              <a:t>millega</a:t>
            </a:r>
            <a:r>
              <a:rPr lang="en-US" dirty="0"/>
              <a:t> </a:t>
            </a:r>
            <a:r>
              <a:rPr lang="en-US" dirty="0" err="1"/>
              <a:t>vahelduvad</a:t>
            </a:r>
            <a:r>
              <a:rPr lang="en-US" dirty="0"/>
              <a:t> </a:t>
            </a:r>
            <a:r>
              <a:rPr lang="en-US" dirty="0" err="1"/>
              <a:t>sulailmad</a:t>
            </a:r>
            <a:r>
              <a:rPr lang="en-US" dirty="0"/>
              <a:t>,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lõpeb</a:t>
            </a:r>
            <a:r>
              <a:rPr lang="en-US" dirty="0"/>
              <a:t> </a:t>
            </a:r>
            <a:r>
              <a:rPr lang="en-US" dirty="0" err="1"/>
              <a:t>püsiva</a:t>
            </a:r>
            <a:r>
              <a:rPr lang="en-US" dirty="0"/>
              <a:t> </a:t>
            </a:r>
            <a:r>
              <a:rPr lang="en-US" dirty="0" err="1"/>
              <a:t>lumikatte</a:t>
            </a:r>
            <a:r>
              <a:rPr lang="en-US" dirty="0"/>
              <a:t> </a:t>
            </a:r>
            <a:r>
              <a:rPr lang="en-US" dirty="0" err="1"/>
              <a:t>moodustumisega</a:t>
            </a:r>
            <a:r>
              <a:rPr lang="en-US" dirty="0"/>
              <a:t>.</a:t>
            </a:r>
          </a:p>
          <a:p>
            <a:r>
              <a:rPr lang="en-US" dirty="0" err="1"/>
              <a:t>talv</a:t>
            </a:r>
            <a:r>
              <a:rPr lang="en-US" dirty="0"/>
              <a:t> </a:t>
            </a:r>
            <a:r>
              <a:rPr lang="en-US" dirty="0" err="1"/>
              <a:t>algab</a:t>
            </a:r>
            <a:r>
              <a:rPr lang="en-US" dirty="0"/>
              <a:t> </a:t>
            </a:r>
            <a:r>
              <a:rPr lang="en-US" dirty="0" err="1"/>
              <a:t>püsivate</a:t>
            </a:r>
            <a:r>
              <a:rPr lang="en-US" dirty="0"/>
              <a:t> </a:t>
            </a:r>
            <a:r>
              <a:rPr lang="en-US" dirty="0" err="1"/>
              <a:t>külmade</a:t>
            </a:r>
            <a:r>
              <a:rPr lang="en-US" dirty="0"/>
              <a:t> </a:t>
            </a:r>
            <a:r>
              <a:rPr lang="en-US" dirty="0" err="1"/>
              <a:t>tulekuga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tavaliselt</a:t>
            </a:r>
            <a:r>
              <a:rPr lang="en-US" dirty="0"/>
              <a:t> </a:t>
            </a:r>
            <a:r>
              <a:rPr lang="en-US" dirty="0" err="1"/>
              <a:t>koos</a:t>
            </a:r>
            <a:r>
              <a:rPr lang="en-US" dirty="0"/>
              <a:t> </a:t>
            </a:r>
            <a:r>
              <a:rPr lang="en-US" dirty="0" err="1"/>
              <a:t>sellega</a:t>
            </a:r>
            <a:r>
              <a:rPr lang="en-US" dirty="0"/>
              <a:t> ka </a:t>
            </a:r>
            <a:r>
              <a:rPr lang="en-US" dirty="0" err="1"/>
              <a:t>püsiva</a:t>
            </a:r>
            <a:r>
              <a:rPr lang="en-US" dirty="0"/>
              <a:t> </a:t>
            </a:r>
            <a:r>
              <a:rPr lang="en-US" dirty="0" err="1"/>
              <a:t>lumikatte</a:t>
            </a:r>
            <a:r>
              <a:rPr lang="en-US" dirty="0"/>
              <a:t> </a:t>
            </a:r>
            <a:r>
              <a:rPr lang="en-US" dirty="0" err="1"/>
              <a:t>tekkimisega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isu kohatäide 3" descr="IMG_44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181" y="1600200"/>
            <a:ext cx="678963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Allikad 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 </a:t>
            </a:r>
            <a:r>
              <a:rPr lang="en-US" dirty="0" err="1"/>
              <a:t>Kalju</a:t>
            </a:r>
            <a:r>
              <a:rPr lang="en-US" dirty="0"/>
              <a:t> </a:t>
            </a:r>
            <a:r>
              <a:rPr lang="en-US" dirty="0" err="1"/>
              <a:t>Kask</a:t>
            </a:r>
            <a:r>
              <a:rPr lang="en-US" dirty="0"/>
              <a:t>. </a:t>
            </a:r>
            <a:r>
              <a:rPr lang="en-US" dirty="0">
                <a:hlinkClick r:id="rId2"/>
              </a:rPr>
              <a:t>"</a:t>
            </a:r>
            <a:r>
              <a:rPr lang="en-US" dirty="0" err="1">
                <a:hlinkClick r:id="rId2"/>
              </a:rPr>
              <a:t>Aedniku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kaheksa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aastaaega</a:t>
            </a:r>
            <a:r>
              <a:rPr lang="en-US" dirty="0">
                <a:hlinkClick r:id="rId2"/>
              </a:rPr>
              <a:t>"</a:t>
            </a:r>
            <a:r>
              <a:rPr lang="en-US" dirty="0"/>
              <a:t>. </a:t>
            </a:r>
            <a:r>
              <a:rPr lang="en-US" i="1" dirty="0" err="1"/>
              <a:t>Aiatark</a:t>
            </a:r>
            <a:r>
              <a:rPr lang="en-US" dirty="0"/>
              <a:t>, 2000. </a:t>
            </a:r>
            <a:r>
              <a:rPr lang="en-US" dirty="0" err="1"/>
              <a:t>Vaadatud</a:t>
            </a:r>
            <a:r>
              <a:rPr lang="en-US" dirty="0"/>
              <a:t> 01.03.2019.</a:t>
            </a:r>
          </a:p>
          <a:p>
            <a:r>
              <a:rPr lang="en-US" dirty="0">
                <a:hlinkClick r:id="rId3" tooltip="Siirdu üles"/>
              </a:rPr>
              <a:t>↑</a:t>
            </a:r>
            <a:r>
              <a:rPr lang="en-US" dirty="0"/>
              <a:t> </a:t>
            </a:r>
            <a:r>
              <a:rPr lang="en-US" dirty="0" err="1"/>
              <a:t>Jüri</a:t>
            </a:r>
            <a:r>
              <a:rPr lang="en-US" dirty="0"/>
              <a:t> </a:t>
            </a:r>
            <a:r>
              <a:rPr lang="en-US" dirty="0" err="1"/>
              <a:t>Kamenik</a:t>
            </a:r>
            <a:r>
              <a:rPr lang="en-US" dirty="0"/>
              <a:t>. </a:t>
            </a:r>
            <a:r>
              <a:rPr lang="en-US" dirty="0">
                <a:hlinkClick r:id="rId4"/>
              </a:rPr>
              <a:t>"</a:t>
            </a:r>
            <a:r>
              <a:rPr lang="en-US" dirty="0" err="1">
                <a:hlinkClick r:id="rId4"/>
              </a:rPr>
              <a:t>Kevade</a:t>
            </a:r>
            <a:r>
              <a:rPr lang="en-US" dirty="0">
                <a:hlinkClick r:id="rId4"/>
              </a:rPr>
              <a:t> </a:t>
            </a:r>
            <a:r>
              <a:rPr lang="en-US" dirty="0" err="1">
                <a:hlinkClick r:id="rId4"/>
              </a:rPr>
              <a:t>märgid</a:t>
            </a:r>
            <a:r>
              <a:rPr lang="en-US" dirty="0">
                <a:hlinkClick r:id="rId4"/>
              </a:rPr>
              <a:t>"</a:t>
            </a:r>
            <a:r>
              <a:rPr lang="en-US" dirty="0"/>
              <a:t>. </a:t>
            </a:r>
            <a:r>
              <a:rPr lang="en-US" i="1" dirty="0" err="1"/>
              <a:t>Maaelu</a:t>
            </a:r>
            <a:r>
              <a:rPr lang="en-US" dirty="0"/>
              <a:t>, 16.03.2017. </a:t>
            </a:r>
            <a:r>
              <a:rPr lang="en-US" dirty="0" err="1"/>
              <a:t>Vaadatud</a:t>
            </a:r>
            <a:r>
              <a:rPr lang="en-US" dirty="0"/>
              <a:t> 01.03.2019.</a:t>
            </a:r>
          </a:p>
          <a:p>
            <a:r>
              <a:rPr lang="en-US" dirty="0">
                <a:hlinkClick r:id="rId3" tooltip="Siirdu üles"/>
              </a:rPr>
              <a:t>↑</a:t>
            </a:r>
            <a:r>
              <a:rPr lang="en-US" dirty="0"/>
              <a:t> Rein </a:t>
            </a:r>
            <a:r>
              <a:rPr lang="en-US" dirty="0" err="1"/>
              <a:t>Ahas</a:t>
            </a:r>
            <a:r>
              <a:rPr lang="en-US" dirty="0"/>
              <a:t>. </a:t>
            </a:r>
            <a:r>
              <a:rPr lang="en-US" dirty="0">
                <a:hlinkClick r:id="rId5"/>
              </a:rPr>
              <a:t>"</a:t>
            </a:r>
            <a:r>
              <a:rPr lang="en-US" dirty="0" err="1">
                <a:hlinkClick r:id="rId5"/>
              </a:rPr>
              <a:t>Eesti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fenoloogiline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kalender</a:t>
            </a:r>
            <a:r>
              <a:rPr lang="en-US" dirty="0">
                <a:hlinkClick r:id="rId5"/>
              </a:rPr>
              <a:t>"</a:t>
            </a:r>
            <a:r>
              <a:rPr lang="en-US" dirty="0"/>
              <a:t>. </a:t>
            </a:r>
            <a:r>
              <a:rPr lang="en-US" i="1" dirty="0" err="1"/>
              <a:t>Eesti</a:t>
            </a:r>
            <a:r>
              <a:rPr lang="en-US" i="1" dirty="0"/>
              <a:t> </a:t>
            </a:r>
            <a:r>
              <a:rPr lang="en-US" i="1" dirty="0" err="1"/>
              <a:t>Entsüklopeedia</a:t>
            </a:r>
            <a:r>
              <a:rPr lang="en-US" dirty="0"/>
              <a:t>, 2002. </a:t>
            </a:r>
            <a:r>
              <a:rPr lang="en-US" dirty="0" err="1"/>
              <a:t>Vaadatud</a:t>
            </a:r>
            <a:r>
              <a:rPr lang="en-US" dirty="0"/>
              <a:t> 01.03.2019.</a:t>
            </a:r>
          </a:p>
          <a:p>
            <a:r>
              <a:rPr lang="en-US" dirty="0">
                <a:hlinkClick r:id="rId3" tooltip="Siirdu üles"/>
              </a:rPr>
              <a:t>↑</a:t>
            </a:r>
            <a:r>
              <a:rPr lang="en-US" dirty="0"/>
              <a:t> </a:t>
            </a:r>
            <a:r>
              <a:rPr lang="en-US" dirty="0" err="1"/>
              <a:t>Ain</a:t>
            </a:r>
            <a:r>
              <a:rPr lang="en-US" dirty="0"/>
              <a:t> </a:t>
            </a:r>
            <a:r>
              <a:rPr lang="en-US" dirty="0" err="1"/>
              <a:t>Kallis</a:t>
            </a:r>
            <a:r>
              <a:rPr lang="en-US" dirty="0"/>
              <a:t>. </a:t>
            </a:r>
            <a:r>
              <a:rPr lang="en-US" dirty="0">
                <a:hlinkClick r:id="rId6"/>
              </a:rPr>
              <a:t>"</a:t>
            </a:r>
            <a:r>
              <a:rPr lang="en-US" dirty="0" err="1">
                <a:hlinkClick r:id="rId6"/>
              </a:rPr>
              <a:t>Klimatoloog</a:t>
            </a:r>
            <a:r>
              <a:rPr lang="en-US" dirty="0">
                <a:hlinkClick r:id="rId6"/>
              </a:rPr>
              <a:t> </a:t>
            </a:r>
            <a:r>
              <a:rPr lang="en-US" dirty="0" err="1">
                <a:hlinkClick r:id="rId6"/>
              </a:rPr>
              <a:t>Ain</a:t>
            </a:r>
            <a:r>
              <a:rPr lang="en-US" dirty="0">
                <a:hlinkClick r:id="rId6"/>
              </a:rPr>
              <a:t> </a:t>
            </a:r>
            <a:r>
              <a:rPr lang="en-US" dirty="0" err="1">
                <a:hlinkClick r:id="rId6"/>
              </a:rPr>
              <a:t>Kallis</a:t>
            </a:r>
            <a:r>
              <a:rPr lang="en-US" dirty="0">
                <a:hlinkClick r:id="rId6"/>
              </a:rPr>
              <a:t>: </a:t>
            </a:r>
            <a:r>
              <a:rPr lang="en-US" dirty="0" err="1">
                <a:hlinkClick r:id="rId6"/>
              </a:rPr>
              <a:t>sügiskuud</a:t>
            </a:r>
            <a:r>
              <a:rPr lang="en-US" dirty="0">
                <a:hlinkClick r:id="rId6"/>
              </a:rPr>
              <a:t> on </a:t>
            </a:r>
            <a:r>
              <a:rPr lang="en-US" dirty="0" err="1">
                <a:hlinkClick r:id="rId6"/>
              </a:rPr>
              <a:t>sageli</a:t>
            </a:r>
            <a:r>
              <a:rPr lang="en-US" dirty="0">
                <a:hlinkClick r:id="rId6"/>
              </a:rPr>
              <a:t> </a:t>
            </a:r>
            <a:r>
              <a:rPr lang="en-US" dirty="0" err="1">
                <a:hlinkClick r:id="rId6"/>
              </a:rPr>
              <a:t>suvised</a:t>
            </a:r>
            <a:r>
              <a:rPr lang="en-US" dirty="0">
                <a:hlinkClick r:id="rId6"/>
              </a:rPr>
              <a:t>. </a:t>
            </a:r>
            <a:r>
              <a:rPr lang="en-US" dirty="0" err="1">
                <a:hlinkClick r:id="rId6"/>
              </a:rPr>
              <a:t>Millal</a:t>
            </a:r>
            <a:r>
              <a:rPr lang="en-US" dirty="0">
                <a:hlinkClick r:id="rId6"/>
              </a:rPr>
              <a:t> </a:t>
            </a:r>
            <a:r>
              <a:rPr lang="en-US" dirty="0" err="1">
                <a:hlinkClick r:id="rId6"/>
              </a:rPr>
              <a:t>saabub</a:t>
            </a:r>
            <a:r>
              <a:rPr lang="en-US" dirty="0">
                <a:hlinkClick r:id="rId6"/>
              </a:rPr>
              <a:t> </a:t>
            </a:r>
            <a:r>
              <a:rPr lang="en-US" dirty="0" err="1">
                <a:hlinkClick r:id="rId6"/>
              </a:rPr>
              <a:t>vananaistesuvi</a:t>
            </a:r>
            <a:r>
              <a:rPr lang="en-US" dirty="0">
                <a:hlinkClick r:id="rId6"/>
              </a:rPr>
              <a:t>?"</a:t>
            </a:r>
            <a:r>
              <a:rPr lang="en-US" dirty="0"/>
              <a:t>. </a:t>
            </a:r>
            <a:r>
              <a:rPr lang="en-US" i="1" dirty="0" err="1"/>
              <a:t>Maaleht</a:t>
            </a:r>
            <a:r>
              <a:rPr lang="en-US" dirty="0"/>
              <a:t>, 22.09.2018. </a:t>
            </a:r>
            <a:r>
              <a:rPr lang="en-US" dirty="0" err="1"/>
              <a:t>Vaadatud</a:t>
            </a:r>
            <a:r>
              <a:rPr lang="en-US" dirty="0"/>
              <a:t> 01.03.2019.</a:t>
            </a:r>
          </a:p>
          <a:p>
            <a:r>
              <a:rPr lang="en-US" dirty="0">
                <a:hlinkClick r:id="rId3" tooltip="Siirdu üles"/>
              </a:rPr>
              <a:t>↑</a:t>
            </a:r>
            <a:r>
              <a:rPr lang="en-US" dirty="0"/>
              <a:t> </a:t>
            </a:r>
            <a:r>
              <a:rPr lang="en-US" dirty="0" err="1"/>
              <a:t>Jüri</a:t>
            </a:r>
            <a:r>
              <a:rPr lang="en-US" dirty="0"/>
              <a:t> </a:t>
            </a:r>
            <a:r>
              <a:rPr lang="en-US" dirty="0" err="1"/>
              <a:t>Kamenik</a:t>
            </a:r>
            <a:r>
              <a:rPr lang="en-US" dirty="0"/>
              <a:t>. </a:t>
            </a:r>
            <a:r>
              <a:rPr lang="en-US" dirty="0">
                <a:hlinkClick r:id="rId7"/>
              </a:rPr>
              <a:t>"</a:t>
            </a:r>
            <a:r>
              <a:rPr lang="en-US" dirty="0" err="1">
                <a:hlinkClick r:id="rId7"/>
              </a:rPr>
              <a:t>Veel</a:t>
            </a:r>
            <a:r>
              <a:rPr lang="en-US" dirty="0">
                <a:hlinkClick r:id="rId7"/>
              </a:rPr>
              <a:t> </a:t>
            </a:r>
            <a:r>
              <a:rPr lang="en-US" dirty="0" err="1">
                <a:hlinkClick r:id="rId7"/>
              </a:rPr>
              <a:t>väärinfot</a:t>
            </a:r>
            <a:r>
              <a:rPr lang="en-US" dirty="0">
                <a:hlinkClick r:id="rId7"/>
              </a:rPr>
              <a:t>"</a:t>
            </a:r>
            <a:r>
              <a:rPr lang="en-US" dirty="0"/>
              <a:t>. </a:t>
            </a:r>
            <a:r>
              <a:rPr lang="en-US" i="1" dirty="0" err="1"/>
              <a:t>Ilm</a:t>
            </a:r>
            <a:r>
              <a:rPr lang="en-US" i="1" dirty="0"/>
              <a:t> </a:t>
            </a:r>
            <a:r>
              <a:rPr lang="en-US" i="1" dirty="0" err="1"/>
              <a:t>ja</a:t>
            </a:r>
            <a:r>
              <a:rPr lang="en-US" i="1" dirty="0"/>
              <a:t> </a:t>
            </a:r>
            <a:r>
              <a:rPr lang="en-US" i="1" dirty="0" err="1"/>
              <a:t>inimesed</a:t>
            </a:r>
            <a:r>
              <a:rPr lang="en-US" i="1" dirty="0"/>
              <a:t> (</a:t>
            </a:r>
            <a:r>
              <a:rPr lang="en-US" i="1" dirty="0" err="1"/>
              <a:t>blogi</a:t>
            </a:r>
            <a:r>
              <a:rPr lang="en-US" i="1" dirty="0"/>
              <a:t>)</a:t>
            </a:r>
            <a:r>
              <a:rPr lang="en-US" dirty="0"/>
              <a:t>, 23.12.2011. </a:t>
            </a:r>
            <a:r>
              <a:rPr lang="en-US" dirty="0" err="1"/>
              <a:t>Vaadatud</a:t>
            </a:r>
            <a:r>
              <a:rPr lang="en-US" dirty="0"/>
              <a:t> 01.03.2019.</a:t>
            </a:r>
          </a:p>
          <a:p>
            <a:r>
              <a:rPr lang="en-US" dirty="0">
                <a:hlinkClick r:id="rId3" tooltip="Siirdu üles"/>
              </a:rPr>
              <a:t>↑</a:t>
            </a:r>
            <a:r>
              <a:rPr lang="en-US" dirty="0"/>
              <a:t> </a:t>
            </a:r>
            <a:r>
              <a:rPr lang="en-US" dirty="0" err="1"/>
              <a:t>Sirje</a:t>
            </a:r>
            <a:r>
              <a:rPr lang="en-US" dirty="0"/>
              <a:t> </a:t>
            </a:r>
            <a:r>
              <a:rPr lang="en-US" dirty="0" err="1"/>
              <a:t>Aher</a:t>
            </a:r>
            <a:r>
              <a:rPr lang="en-US" dirty="0"/>
              <a:t>, Georg </a:t>
            </a:r>
            <a:r>
              <a:rPr lang="en-US" dirty="0" err="1"/>
              <a:t>Aher</a:t>
            </a:r>
            <a:r>
              <a:rPr lang="en-US" dirty="0"/>
              <a:t>. </a:t>
            </a:r>
            <a:r>
              <a:rPr lang="en-US" dirty="0">
                <a:hlinkClick r:id="rId8"/>
              </a:rPr>
              <a:t>"</a:t>
            </a:r>
            <a:r>
              <a:rPr lang="en-US" dirty="0" err="1">
                <a:hlinkClick r:id="rId8"/>
              </a:rPr>
              <a:t>Kevad</a:t>
            </a:r>
            <a:r>
              <a:rPr lang="en-US" dirty="0">
                <a:hlinkClick r:id="rId8"/>
              </a:rPr>
              <a:t> </a:t>
            </a:r>
            <a:r>
              <a:rPr lang="en-US" dirty="0" err="1">
                <a:hlinkClick r:id="rId8"/>
              </a:rPr>
              <a:t>Eesti</a:t>
            </a:r>
            <a:r>
              <a:rPr lang="en-US" dirty="0">
                <a:hlinkClick r:id="rId8"/>
              </a:rPr>
              <a:t> </a:t>
            </a:r>
            <a:r>
              <a:rPr lang="en-US" dirty="0" err="1">
                <a:hlinkClick r:id="rId8"/>
              </a:rPr>
              <a:t>taime</a:t>
            </a:r>
            <a:r>
              <a:rPr lang="en-US" dirty="0">
                <a:hlinkClick r:id="rId8"/>
              </a:rPr>
              <a:t>- </a:t>
            </a:r>
            <a:r>
              <a:rPr lang="en-US" dirty="0" err="1">
                <a:hlinkClick r:id="rId8"/>
              </a:rPr>
              <a:t>ja</a:t>
            </a:r>
            <a:r>
              <a:rPr lang="en-US" dirty="0">
                <a:hlinkClick r:id="rId8"/>
              </a:rPr>
              <a:t> </a:t>
            </a:r>
            <a:r>
              <a:rPr lang="en-US" dirty="0" err="1">
                <a:hlinkClick r:id="rId8"/>
              </a:rPr>
              <a:t>loomariigisloomariigis</a:t>
            </a:r>
            <a:r>
              <a:rPr lang="en-US" dirty="0">
                <a:hlinkClick r:id="rId8"/>
              </a:rPr>
              <a:t>"</a:t>
            </a:r>
            <a:r>
              <a:rPr lang="en-US" dirty="0"/>
              <a:t>. 05.2012. </a:t>
            </a:r>
            <a:r>
              <a:rPr lang="en-US" dirty="0" err="1"/>
              <a:t>Vaadatud</a:t>
            </a:r>
            <a:r>
              <a:rPr lang="en-US" dirty="0"/>
              <a:t> 01.03.2019.</a:t>
            </a:r>
          </a:p>
          <a:p>
            <a:r>
              <a:rPr lang="en-US" dirty="0">
                <a:hlinkClick r:id="rId3" tooltip="Siirdu üles"/>
              </a:rPr>
              <a:t>↑</a:t>
            </a:r>
            <a:r>
              <a:rPr lang="en-US" dirty="0"/>
              <a:t> </a:t>
            </a:r>
            <a:r>
              <a:rPr lang="en-US" dirty="0">
                <a:hlinkClick r:id="rId9"/>
              </a:rPr>
              <a:t>"</a:t>
            </a:r>
            <a:r>
              <a:rPr lang="en-US" dirty="0" err="1">
                <a:hlinkClick r:id="rId9"/>
              </a:rPr>
              <a:t>Kevad</a:t>
            </a:r>
            <a:r>
              <a:rPr lang="en-US" dirty="0">
                <a:hlinkClick r:id="rId9"/>
              </a:rPr>
              <a:t>"</a:t>
            </a:r>
            <a:r>
              <a:rPr lang="en-US" dirty="0"/>
              <a:t>. </a:t>
            </a:r>
            <a:r>
              <a:rPr lang="en-US" i="1" dirty="0" err="1"/>
              <a:t>Riigi</a:t>
            </a:r>
            <a:r>
              <a:rPr lang="en-US" i="1" dirty="0"/>
              <a:t> </a:t>
            </a:r>
            <a:r>
              <a:rPr lang="en-US" i="1" dirty="0" err="1"/>
              <a:t>Ilmateenistus</a:t>
            </a:r>
            <a:r>
              <a:rPr lang="en-US" dirty="0"/>
              <a:t>, 19.02.2019. </a:t>
            </a:r>
            <a:r>
              <a:rPr lang="en-US" dirty="0" err="1"/>
              <a:t>Vaadatud</a:t>
            </a:r>
            <a:r>
              <a:rPr lang="en-US" dirty="0"/>
              <a:t> 01.03.2019.</a:t>
            </a:r>
          </a:p>
          <a:p>
            <a:r>
              <a:rPr lang="en-US" dirty="0">
                <a:hlinkClick r:id="rId3" tooltip="Siirdu üles"/>
              </a:rPr>
              <a:t>↑</a:t>
            </a:r>
            <a:r>
              <a:rPr lang="en-US" dirty="0"/>
              <a:t> </a:t>
            </a:r>
            <a:r>
              <a:rPr lang="en-US" dirty="0" err="1"/>
              <a:t>Ain</a:t>
            </a:r>
            <a:r>
              <a:rPr lang="en-US" dirty="0"/>
              <a:t> </a:t>
            </a:r>
            <a:r>
              <a:rPr lang="en-US" dirty="0" err="1"/>
              <a:t>Kallis</a:t>
            </a:r>
            <a:r>
              <a:rPr lang="en-US" dirty="0"/>
              <a:t>. </a:t>
            </a:r>
            <a:r>
              <a:rPr lang="en-US" dirty="0">
                <a:hlinkClick r:id="rId10"/>
              </a:rPr>
              <a:t>"</a:t>
            </a:r>
            <a:r>
              <a:rPr lang="en-US" dirty="0" err="1">
                <a:hlinkClick r:id="rId10"/>
              </a:rPr>
              <a:t>Milline</a:t>
            </a:r>
            <a:r>
              <a:rPr lang="en-US" dirty="0">
                <a:hlinkClick r:id="rId10"/>
              </a:rPr>
              <a:t> on </a:t>
            </a:r>
            <a:r>
              <a:rPr lang="en-US" dirty="0" err="1">
                <a:hlinkClick r:id="rId10"/>
              </a:rPr>
              <a:t>Eestimaa</a:t>
            </a:r>
            <a:r>
              <a:rPr lang="en-US" dirty="0">
                <a:hlinkClick r:id="rId10"/>
              </a:rPr>
              <a:t> </a:t>
            </a:r>
            <a:r>
              <a:rPr lang="en-US" dirty="0" err="1">
                <a:hlinkClick r:id="rId10"/>
              </a:rPr>
              <a:t>kõige</a:t>
            </a:r>
            <a:r>
              <a:rPr lang="en-US" dirty="0">
                <a:hlinkClick r:id="rId10"/>
              </a:rPr>
              <a:t> </a:t>
            </a:r>
            <a:r>
              <a:rPr lang="en-US" dirty="0" err="1">
                <a:hlinkClick r:id="rId10"/>
              </a:rPr>
              <a:t>kõigem</a:t>
            </a:r>
            <a:r>
              <a:rPr lang="en-US" dirty="0">
                <a:hlinkClick r:id="rId10"/>
              </a:rPr>
              <a:t> </a:t>
            </a:r>
            <a:r>
              <a:rPr lang="en-US" dirty="0" err="1">
                <a:hlinkClick r:id="rId10"/>
              </a:rPr>
              <a:t>suvi</a:t>
            </a:r>
            <a:r>
              <a:rPr lang="en-US" dirty="0">
                <a:hlinkClick r:id="rId10"/>
              </a:rPr>
              <a:t>?"</a:t>
            </a:r>
            <a:r>
              <a:rPr lang="en-US" dirty="0"/>
              <a:t>. </a:t>
            </a:r>
            <a:r>
              <a:rPr lang="en-US" i="1" dirty="0"/>
              <a:t>Ilmajaam.ee</a:t>
            </a:r>
            <a:r>
              <a:rPr lang="en-US" dirty="0"/>
              <a:t>, 06.06.2009. </a:t>
            </a:r>
            <a:r>
              <a:rPr lang="en-US" dirty="0" err="1"/>
              <a:t>Vaadatud</a:t>
            </a:r>
            <a:r>
              <a:rPr lang="en-US" dirty="0"/>
              <a:t> 01.03.2019.</a:t>
            </a:r>
          </a:p>
          <a:p>
            <a:r>
              <a:rPr lang="en-US" dirty="0">
                <a:hlinkClick r:id="rId3" tooltip="Siirdu üles"/>
              </a:rPr>
              <a:t>↑</a:t>
            </a:r>
            <a:r>
              <a:rPr lang="en-US" dirty="0"/>
              <a:t> </a:t>
            </a:r>
            <a:r>
              <a:rPr lang="en-US" dirty="0">
                <a:hlinkClick r:id="rId11"/>
              </a:rPr>
              <a:t>"</a:t>
            </a:r>
            <a:r>
              <a:rPr lang="en-US" dirty="0" err="1">
                <a:hlinkClick r:id="rId11"/>
              </a:rPr>
              <a:t>Sügis</a:t>
            </a:r>
            <a:r>
              <a:rPr lang="en-US" dirty="0">
                <a:hlinkClick r:id="rId11"/>
              </a:rPr>
              <a:t>"</a:t>
            </a:r>
            <a:r>
              <a:rPr lang="en-US" dirty="0"/>
              <a:t>. </a:t>
            </a:r>
            <a:r>
              <a:rPr lang="en-US" i="1" dirty="0" err="1"/>
              <a:t>Riigi</a:t>
            </a:r>
            <a:r>
              <a:rPr lang="en-US" i="1" dirty="0"/>
              <a:t> </a:t>
            </a:r>
            <a:r>
              <a:rPr lang="en-US" i="1" dirty="0" err="1"/>
              <a:t>Ilmateenistus</a:t>
            </a:r>
            <a:r>
              <a:rPr lang="en-US" dirty="0"/>
              <a:t>, 12.10.2018. </a:t>
            </a:r>
            <a:r>
              <a:rPr lang="en-US" dirty="0" err="1"/>
              <a:t>Vaadatud</a:t>
            </a:r>
            <a:r>
              <a:rPr lang="en-US" dirty="0"/>
              <a:t> 01.03.2019</a:t>
            </a:r>
            <a:r>
              <a:rPr lang="en-US" dirty="0" smtClean="0"/>
              <a:t>.</a:t>
            </a:r>
            <a:endParaRPr lang="et-EE" dirty="0" smtClean="0"/>
          </a:p>
          <a:p>
            <a:endParaRPr lang="et-EE" dirty="0" smtClean="0"/>
          </a:p>
          <a:p>
            <a:r>
              <a:rPr lang="et-EE" dirty="0" smtClean="0"/>
              <a:t>Fotode autor Marje Loide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Fenoloogiliste</a:t>
            </a:r>
            <a:r>
              <a:rPr lang="en-US" dirty="0"/>
              <a:t> </a:t>
            </a:r>
            <a:r>
              <a:rPr lang="en-US" dirty="0" err="1"/>
              <a:t>aastaaegade</a:t>
            </a:r>
            <a:r>
              <a:rPr lang="en-US" dirty="0"/>
              <a:t> </a:t>
            </a:r>
            <a:r>
              <a:rPr lang="en-US" dirty="0" err="1" smtClean="0"/>
              <a:t>loend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smtClean="0"/>
              <a:t>Eeltalv</a:t>
            </a:r>
          </a:p>
          <a:p>
            <a:r>
              <a:rPr lang="et-EE" dirty="0" smtClean="0"/>
              <a:t>Talv</a:t>
            </a:r>
          </a:p>
          <a:p>
            <a:r>
              <a:rPr lang="et-EE" dirty="0" smtClean="0"/>
              <a:t>Kevadtalv</a:t>
            </a:r>
          </a:p>
          <a:p>
            <a:r>
              <a:rPr lang="et-EE" dirty="0" smtClean="0"/>
              <a:t>Varakevad</a:t>
            </a:r>
          </a:p>
          <a:p>
            <a:r>
              <a:rPr lang="et-EE" dirty="0" smtClean="0"/>
              <a:t>Kevad</a:t>
            </a:r>
          </a:p>
          <a:p>
            <a:r>
              <a:rPr lang="et-EE" dirty="0" smtClean="0"/>
              <a:t>Varasuvi</a:t>
            </a:r>
          </a:p>
          <a:p>
            <a:r>
              <a:rPr lang="et-EE" dirty="0" smtClean="0"/>
              <a:t>Suvi varasügis</a:t>
            </a:r>
          </a:p>
          <a:p>
            <a:r>
              <a:rPr lang="et-EE" dirty="0" smtClean="0"/>
              <a:t>sügis</a:t>
            </a:r>
            <a:endParaRPr lang="en-US" dirty="0"/>
          </a:p>
        </p:txBody>
      </p:sp>
      <p:pic>
        <p:nvPicPr>
          <p:cNvPr id="5" name="Pilt 4" descr="IMG_57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212976"/>
            <a:ext cx="4896036" cy="3264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Aastaring </a:t>
            </a:r>
            <a:endParaRPr lang="en-US" dirty="0"/>
          </a:p>
        </p:txBody>
      </p:sp>
      <p:pic>
        <p:nvPicPr>
          <p:cNvPr id="4" name="Sisu kohatäide 3" descr="Klimaatiline aastaring_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524939"/>
            <a:ext cx="5768130" cy="45683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Varakevade saabumine</a:t>
            </a:r>
            <a:endParaRPr lang="en-US" dirty="0"/>
          </a:p>
        </p:txBody>
      </p:sp>
      <p:pic>
        <p:nvPicPr>
          <p:cNvPr id="4" name="Sisu kohatäide 3" descr="Varakevade keskmine saabumiskuupäev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1554" y="1600200"/>
            <a:ext cx="734089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Talv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Eeltalv</a:t>
            </a:r>
            <a:r>
              <a:rPr lang="en-US" dirty="0"/>
              <a:t> </a:t>
            </a:r>
            <a:r>
              <a:rPr lang="en-US" dirty="0" err="1"/>
              <a:t>algab</a:t>
            </a:r>
            <a:r>
              <a:rPr lang="en-US" dirty="0"/>
              <a:t> </a:t>
            </a:r>
            <a:r>
              <a:rPr lang="en-US" dirty="0" err="1"/>
              <a:t>esimese</a:t>
            </a:r>
            <a:r>
              <a:rPr lang="en-US" dirty="0"/>
              <a:t> </a:t>
            </a:r>
            <a:r>
              <a:rPr lang="en-US" dirty="0" err="1"/>
              <a:t>lume</a:t>
            </a:r>
            <a:r>
              <a:rPr lang="en-US" dirty="0"/>
              <a:t> </a:t>
            </a:r>
            <a:r>
              <a:rPr lang="en-US" dirty="0" err="1"/>
              <a:t>tulekuga</a:t>
            </a:r>
            <a:endParaRPr lang="en-US" dirty="0"/>
          </a:p>
          <a:p>
            <a:r>
              <a:rPr lang="en-US" dirty="0" err="1"/>
              <a:t>talv</a:t>
            </a:r>
            <a:r>
              <a:rPr lang="en-US" dirty="0"/>
              <a:t> </a:t>
            </a:r>
            <a:r>
              <a:rPr lang="en-US" dirty="0" err="1"/>
              <a:t>saabub</a:t>
            </a:r>
            <a:r>
              <a:rPr lang="en-US" dirty="0"/>
              <a:t> </a:t>
            </a:r>
            <a:r>
              <a:rPr lang="en-US" dirty="0" err="1"/>
              <a:t>püsiva</a:t>
            </a:r>
            <a:r>
              <a:rPr lang="en-US" dirty="0"/>
              <a:t> </a:t>
            </a:r>
            <a:r>
              <a:rPr lang="en-US" dirty="0" err="1"/>
              <a:t>lumikatte</a:t>
            </a:r>
            <a:r>
              <a:rPr lang="en-US" dirty="0"/>
              <a:t> </a:t>
            </a:r>
            <a:r>
              <a:rPr lang="en-US" dirty="0" err="1"/>
              <a:t>tekkimisega</a:t>
            </a:r>
            <a:r>
              <a:rPr lang="en-US" dirty="0"/>
              <a:t>, </a:t>
            </a:r>
            <a:r>
              <a:rPr lang="en-US" dirty="0" err="1"/>
              <a:t>taimed</a:t>
            </a:r>
            <a:r>
              <a:rPr lang="en-US" dirty="0"/>
              <a:t> on </a:t>
            </a:r>
            <a:r>
              <a:rPr lang="en-US" dirty="0" err="1"/>
              <a:t>puhkeseisundis</a:t>
            </a:r>
            <a:r>
              <a:rPr lang="en-US" dirty="0"/>
              <a:t>, </a:t>
            </a:r>
            <a:r>
              <a:rPr lang="en-US" dirty="0" err="1"/>
              <a:t>loomade</a:t>
            </a:r>
            <a:r>
              <a:rPr lang="en-US" dirty="0"/>
              <a:t> </a:t>
            </a:r>
            <a:r>
              <a:rPr lang="en-US" dirty="0" err="1"/>
              <a:t>elutegevus</a:t>
            </a:r>
            <a:r>
              <a:rPr lang="en-US" dirty="0"/>
              <a:t> </a:t>
            </a:r>
            <a:r>
              <a:rPr lang="en-US" dirty="0" err="1"/>
              <a:t>aeglustub</a:t>
            </a:r>
            <a:endParaRPr lang="en-US" dirty="0"/>
          </a:p>
          <a:p>
            <a:r>
              <a:rPr lang="en-US" dirty="0" err="1"/>
              <a:t>kevadtalv</a:t>
            </a:r>
            <a:r>
              <a:rPr lang="en-US" dirty="0"/>
              <a:t>: </a:t>
            </a:r>
            <a:r>
              <a:rPr lang="en-US" dirty="0" err="1"/>
              <a:t>püsiv</a:t>
            </a:r>
            <a:r>
              <a:rPr lang="en-US" dirty="0"/>
              <a:t> </a:t>
            </a:r>
            <a:r>
              <a:rPr lang="en-US" dirty="0" err="1"/>
              <a:t>lumikate</a:t>
            </a:r>
            <a:r>
              <a:rPr lang="en-US" dirty="0"/>
              <a:t>, </a:t>
            </a:r>
            <a:r>
              <a:rPr lang="en-US" dirty="0" err="1"/>
              <a:t>selged</a:t>
            </a:r>
            <a:r>
              <a:rPr lang="en-US" dirty="0"/>
              <a:t> </a:t>
            </a:r>
            <a:r>
              <a:rPr lang="en-US" dirty="0" err="1"/>
              <a:t>ilmad</a:t>
            </a:r>
            <a:r>
              <a:rPr lang="en-US" dirty="0"/>
              <a:t>, </a:t>
            </a:r>
            <a:r>
              <a:rPr lang="en-US" dirty="0" err="1"/>
              <a:t>tedre</a:t>
            </a:r>
            <a:r>
              <a:rPr lang="en-US" dirty="0"/>
              <a:t>-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metsisemängu</a:t>
            </a:r>
            <a:r>
              <a:rPr lang="en-US" dirty="0"/>
              <a:t> </a:t>
            </a:r>
            <a:r>
              <a:rPr lang="en-US" dirty="0" err="1"/>
              <a:t>aeg</a:t>
            </a:r>
            <a:r>
              <a:rPr lang="en-US" dirty="0"/>
              <a:t>, </a:t>
            </a:r>
            <a:r>
              <a:rPr lang="en-US" dirty="0" err="1"/>
              <a:t>künnivarese</a:t>
            </a:r>
            <a:r>
              <a:rPr lang="en-US" dirty="0"/>
              <a:t> </a:t>
            </a:r>
            <a:r>
              <a:rPr lang="en-US" dirty="0" err="1"/>
              <a:t>saabumine</a:t>
            </a:r>
            <a:r>
              <a:rPr lang="en-US" dirty="0"/>
              <a:t>, </a:t>
            </a:r>
            <a:r>
              <a:rPr lang="en-US" dirty="0" err="1"/>
              <a:t>tihaste</a:t>
            </a:r>
            <a:r>
              <a:rPr lang="en-US" dirty="0"/>
              <a:t> </a:t>
            </a:r>
            <a:r>
              <a:rPr lang="en-US" dirty="0" err="1"/>
              <a:t>laulmine</a:t>
            </a:r>
            <a:r>
              <a:rPr lang="en-US" dirty="0"/>
              <a:t>, </a:t>
            </a:r>
            <a:r>
              <a:rPr lang="en-US" dirty="0" err="1"/>
              <a:t>metsloomad</a:t>
            </a:r>
            <a:r>
              <a:rPr lang="en-US" dirty="0"/>
              <a:t> </a:t>
            </a:r>
            <a:r>
              <a:rPr lang="en-US" dirty="0" err="1"/>
              <a:t>elavnevad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Talve saabumine</a:t>
            </a:r>
            <a:endParaRPr lang="en-US" dirty="0"/>
          </a:p>
        </p:txBody>
      </p:sp>
      <p:pic>
        <p:nvPicPr>
          <p:cNvPr id="4" name="Sisu kohatäide 3" descr="Talve keskmine saabumiskuupäev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1099" y="1600200"/>
            <a:ext cx="708180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Kevad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varakevad</a:t>
            </a:r>
            <a:r>
              <a:rPr lang="en-US" dirty="0"/>
              <a:t>: </a:t>
            </a:r>
            <a:r>
              <a:rPr lang="en-US" dirty="0" err="1"/>
              <a:t>lumi</a:t>
            </a:r>
            <a:r>
              <a:rPr lang="en-US" dirty="0"/>
              <a:t> </a:t>
            </a:r>
            <a:r>
              <a:rPr lang="en-US" dirty="0" err="1"/>
              <a:t>sulab</a:t>
            </a:r>
            <a:r>
              <a:rPr lang="en-US" dirty="0"/>
              <a:t>, </a:t>
            </a:r>
            <a:r>
              <a:rPr lang="en-US" dirty="0" err="1"/>
              <a:t>kasemahl</a:t>
            </a:r>
            <a:r>
              <a:rPr lang="en-US" dirty="0"/>
              <a:t> </a:t>
            </a:r>
            <a:r>
              <a:rPr lang="en-US" dirty="0" err="1"/>
              <a:t>jookseb</a:t>
            </a:r>
            <a:r>
              <a:rPr lang="en-US" dirty="0"/>
              <a:t>, </a:t>
            </a:r>
            <a:r>
              <a:rPr lang="en-US" dirty="0" err="1"/>
              <a:t>kask</a:t>
            </a:r>
            <a:r>
              <a:rPr lang="en-US" dirty="0"/>
              <a:t>, </a:t>
            </a:r>
            <a:r>
              <a:rPr lang="en-US" dirty="0" err="1"/>
              <a:t>sarapuu</a:t>
            </a:r>
            <a:r>
              <a:rPr lang="en-US" dirty="0"/>
              <a:t>, </a:t>
            </a:r>
            <a:r>
              <a:rPr lang="en-US" dirty="0" err="1"/>
              <a:t>sinilill</a:t>
            </a:r>
            <a:r>
              <a:rPr lang="en-US" dirty="0"/>
              <a:t> </a:t>
            </a:r>
            <a:r>
              <a:rPr lang="en-US" dirty="0" err="1"/>
              <a:t>õitsevad</a:t>
            </a:r>
            <a:r>
              <a:rPr lang="en-US" dirty="0"/>
              <a:t>, </a:t>
            </a:r>
            <a:r>
              <a:rPr lang="en-US" dirty="0" err="1"/>
              <a:t>talirukis</a:t>
            </a:r>
            <a:r>
              <a:rPr lang="en-US" dirty="0"/>
              <a:t> </a:t>
            </a:r>
            <a:r>
              <a:rPr lang="en-US" dirty="0" err="1"/>
              <a:t>hakkab</a:t>
            </a:r>
            <a:r>
              <a:rPr lang="en-US" dirty="0"/>
              <a:t> </a:t>
            </a:r>
            <a:r>
              <a:rPr lang="en-US" dirty="0" err="1"/>
              <a:t>kasvama</a:t>
            </a:r>
            <a:endParaRPr lang="en-US" dirty="0"/>
          </a:p>
          <a:p>
            <a:r>
              <a:rPr lang="en-US" dirty="0" err="1"/>
              <a:t>kevad</a:t>
            </a:r>
            <a:r>
              <a:rPr lang="en-US" dirty="0"/>
              <a:t>: </a:t>
            </a:r>
            <a:r>
              <a:rPr lang="en-US" dirty="0" err="1"/>
              <a:t>algab</a:t>
            </a:r>
            <a:r>
              <a:rPr lang="en-US" dirty="0"/>
              <a:t> </a:t>
            </a:r>
            <a:r>
              <a:rPr lang="en-US" dirty="0" err="1"/>
              <a:t>vahtra</a:t>
            </a:r>
            <a:r>
              <a:rPr lang="en-US" dirty="0"/>
              <a:t> </a:t>
            </a:r>
            <a:r>
              <a:rPr lang="en-US" dirty="0" err="1"/>
              <a:t>õitsemahakkamisega</a:t>
            </a:r>
            <a:r>
              <a:rPr lang="en-US" dirty="0"/>
              <a:t>,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ajal</a:t>
            </a:r>
            <a:r>
              <a:rPr lang="en-US" dirty="0"/>
              <a:t> </a:t>
            </a:r>
            <a:r>
              <a:rPr lang="en-US" dirty="0" err="1"/>
              <a:t>õitseb</a:t>
            </a:r>
            <a:r>
              <a:rPr lang="en-US" dirty="0"/>
              <a:t> </a:t>
            </a:r>
            <a:r>
              <a:rPr lang="en-US" dirty="0" err="1"/>
              <a:t>enamik</a:t>
            </a:r>
            <a:r>
              <a:rPr lang="en-US" dirty="0"/>
              <a:t> </a:t>
            </a:r>
            <a:r>
              <a:rPr lang="en-US" dirty="0" err="1"/>
              <a:t>taimeliike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puid</a:t>
            </a:r>
            <a:r>
              <a:rPr lang="en-US" dirty="0"/>
              <a:t>, </a:t>
            </a:r>
            <a:r>
              <a:rPr lang="en-US" dirty="0" err="1"/>
              <a:t>saabuvad</a:t>
            </a:r>
            <a:r>
              <a:rPr lang="en-US" dirty="0"/>
              <a:t> </a:t>
            </a:r>
            <a:r>
              <a:rPr lang="en-US" dirty="0" err="1"/>
              <a:t>rändlinnud</a:t>
            </a:r>
            <a:r>
              <a:rPr lang="en-US" dirty="0"/>
              <a:t>, </a:t>
            </a:r>
            <a:r>
              <a:rPr lang="en-US" dirty="0" err="1"/>
              <a:t>poegivad</a:t>
            </a:r>
            <a:r>
              <a:rPr lang="en-US" dirty="0"/>
              <a:t> </a:t>
            </a:r>
            <a:r>
              <a:rPr lang="en-US" dirty="0" err="1"/>
              <a:t>loomad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865</Words>
  <Application>Microsoft Office PowerPoint</Application>
  <PresentationFormat>Ekraaniseanss (4:3)</PresentationFormat>
  <Paragraphs>108</Paragraphs>
  <Slides>35</Slides>
  <Notes>1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Slaiditiitlid</vt:lpstr>
      </vt:variant>
      <vt:variant>
        <vt:i4>35</vt:i4>
      </vt:variant>
    </vt:vector>
  </HeadingPairs>
  <TitlesOfParts>
    <vt:vector size="36" baseType="lpstr">
      <vt:lpstr>Office'i kujundus</vt:lpstr>
      <vt:lpstr>Fenoloogia teooria</vt:lpstr>
      <vt:lpstr>Sisukord </vt:lpstr>
      <vt:lpstr>Mõiste</vt:lpstr>
      <vt:lpstr>Fenoloogiliste aastaaegade loend</vt:lpstr>
      <vt:lpstr>Aastaring </vt:lpstr>
      <vt:lpstr>Varakevade saabumine</vt:lpstr>
      <vt:lpstr>Talv</vt:lpstr>
      <vt:lpstr>Talve saabumine</vt:lpstr>
      <vt:lpstr>Kevad</vt:lpstr>
      <vt:lpstr>Lapsuliblikas </vt:lpstr>
      <vt:lpstr>Suvi </vt:lpstr>
      <vt:lpstr>Suve saabumine</vt:lpstr>
      <vt:lpstr>Sügis </vt:lpstr>
      <vt:lpstr>Hilissügise saabumine</vt:lpstr>
      <vt:lpstr>Erinevused Eesti piires</vt:lpstr>
      <vt:lpstr>Erinevused </vt:lpstr>
      <vt:lpstr>Astronoomilised aastaajad</vt:lpstr>
      <vt:lpstr>Ekliptika</vt:lpstr>
      <vt:lpstr>Aastaaegade teke</vt:lpstr>
      <vt:lpstr>Aastaaegade teke</vt:lpstr>
      <vt:lpstr>Kiirte langemisnurk</vt:lpstr>
      <vt:lpstr>Klimaatilised aastaajad</vt:lpstr>
      <vt:lpstr>Suve kestvus</vt:lpstr>
      <vt:lpstr>Meteoroloogilised aastaajad</vt:lpstr>
      <vt:lpstr>Talve kestvus</vt:lpstr>
      <vt:lpstr>Aastaaegade läved</vt:lpstr>
      <vt:lpstr>Soomustindikud </vt:lpstr>
      <vt:lpstr>Aastaaegade tunnused</vt:lpstr>
      <vt:lpstr>Kevad </vt:lpstr>
      <vt:lpstr>Jumalakäpp </vt:lpstr>
      <vt:lpstr>Suvi ja sügis</vt:lpstr>
      <vt:lpstr>Erakmesilane </vt:lpstr>
      <vt:lpstr>Talv </vt:lpstr>
      <vt:lpstr>Slaid 34</vt:lpstr>
      <vt:lpstr>Allikad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Fenoloogia teooria</dc:title>
  <dc:creator>Marje</dc:creator>
  <cp:lastModifiedBy>Marje</cp:lastModifiedBy>
  <cp:revision>6</cp:revision>
  <dcterms:created xsi:type="dcterms:W3CDTF">2022-02-13T14:45:09Z</dcterms:created>
  <dcterms:modified xsi:type="dcterms:W3CDTF">2022-02-17T14:54:57Z</dcterms:modified>
</cp:coreProperties>
</file>